
<file path=[Content_Types].xml><?xml version="1.0" encoding="utf-8"?>
<Types xmlns="http://schemas.openxmlformats.org/package/2006/content-types">
  <Default Extension="bin" ContentType="image/png"/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3"/>
  </p:notesMasterIdLst>
  <p:sldIdLst>
    <p:sldId id="256" r:id="rId2"/>
    <p:sldId id="538" r:id="rId3"/>
    <p:sldId id="539" r:id="rId4"/>
    <p:sldId id="540" r:id="rId5"/>
    <p:sldId id="541" r:id="rId6"/>
    <p:sldId id="503" r:id="rId7"/>
    <p:sldId id="525" r:id="rId8"/>
    <p:sldId id="526" r:id="rId9"/>
    <p:sldId id="527" r:id="rId10"/>
    <p:sldId id="548" r:id="rId11"/>
    <p:sldId id="549" r:id="rId12"/>
    <p:sldId id="550" r:id="rId13"/>
    <p:sldId id="551" r:id="rId14"/>
    <p:sldId id="552" r:id="rId15"/>
    <p:sldId id="553" r:id="rId16"/>
    <p:sldId id="554" r:id="rId17"/>
    <p:sldId id="555" r:id="rId18"/>
    <p:sldId id="556" r:id="rId19"/>
    <p:sldId id="557" r:id="rId20"/>
    <p:sldId id="558" r:id="rId21"/>
    <p:sldId id="572" r:id="rId22"/>
    <p:sldId id="573" r:id="rId23"/>
    <p:sldId id="574" r:id="rId24"/>
    <p:sldId id="575" r:id="rId25"/>
    <p:sldId id="576" r:id="rId26"/>
    <p:sldId id="504" r:id="rId27"/>
    <p:sldId id="505" r:id="rId28"/>
    <p:sldId id="506" r:id="rId29"/>
    <p:sldId id="507" r:id="rId30"/>
    <p:sldId id="508" r:id="rId31"/>
    <p:sldId id="528" r:id="rId32"/>
    <p:sldId id="529" r:id="rId33"/>
    <p:sldId id="530" r:id="rId34"/>
    <p:sldId id="531" r:id="rId35"/>
    <p:sldId id="542" r:id="rId36"/>
    <p:sldId id="543" r:id="rId37"/>
    <p:sldId id="544" r:id="rId38"/>
    <p:sldId id="545" r:id="rId39"/>
    <p:sldId id="546" r:id="rId40"/>
    <p:sldId id="547" r:id="rId41"/>
    <p:sldId id="340" r:id="rId42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2808121-B063-814B-9EEA-9DFA6D000E47}">
          <p14:sldIdLst>
            <p14:sldId id="256"/>
            <p14:sldId id="538"/>
            <p14:sldId id="539"/>
            <p14:sldId id="540"/>
            <p14:sldId id="541"/>
            <p14:sldId id="503"/>
            <p14:sldId id="525"/>
            <p14:sldId id="526"/>
            <p14:sldId id="527"/>
            <p14:sldId id="548"/>
            <p14:sldId id="549"/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72"/>
            <p14:sldId id="573"/>
            <p14:sldId id="574"/>
            <p14:sldId id="575"/>
            <p14:sldId id="576"/>
            <p14:sldId id="504"/>
            <p14:sldId id="505"/>
            <p14:sldId id="506"/>
            <p14:sldId id="507"/>
            <p14:sldId id="508"/>
            <p14:sldId id="528"/>
            <p14:sldId id="529"/>
            <p14:sldId id="530"/>
            <p14:sldId id="531"/>
            <p14:sldId id="542"/>
            <p14:sldId id="543"/>
            <p14:sldId id="544"/>
            <p14:sldId id="545"/>
            <p14:sldId id="546"/>
            <p14:sldId id="547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36" userDrawn="1">
          <p15:clr>
            <a:srgbClr val="A4A3A4"/>
          </p15:clr>
        </p15:guide>
        <p15:guide id="2" pos="432" userDrawn="1">
          <p15:clr>
            <a:srgbClr val="A4A3A4"/>
          </p15:clr>
        </p15:guide>
        <p15:guide id="3" orient="horz" pos="672" userDrawn="1">
          <p15:clr>
            <a:srgbClr val="A4A3A4"/>
          </p15:clr>
        </p15:guide>
        <p15:guide id="4" pos="724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5568" userDrawn="1">
          <p15:clr>
            <a:srgbClr val="A4A3A4"/>
          </p15:clr>
        </p15:guide>
        <p15:guide id="7" pos="2112" userDrawn="1">
          <p15:clr>
            <a:srgbClr val="A4A3A4"/>
          </p15:clr>
        </p15:guide>
        <p15:guide id="8" userDrawn="1">
          <p15:clr>
            <a:srgbClr val="A4A3A4"/>
          </p15:clr>
        </p15:guide>
        <p15:guide id="9" orient="horz" pos="4128" userDrawn="1">
          <p15:clr>
            <a:srgbClr val="A4A3A4"/>
          </p15:clr>
        </p15:guide>
        <p15:guide id="10" orient="horz" pos="2256" userDrawn="1">
          <p15:clr>
            <a:srgbClr val="A4A3A4"/>
          </p15:clr>
        </p15:guide>
        <p15:guide id="11" orient="horz" pos="1008" userDrawn="1">
          <p15:clr>
            <a:srgbClr val="A4A3A4"/>
          </p15:clr>
        </p15:guide>
        <p15:guide id="12" orient="horz" pos="3936" userDrawn="1">
          <p15:clr>
            <a:srgbClr val="A4A3A4"/>
          </p15:clr>
        </p15:guide>
        <p15:guide id="13" pos="816" userDrawn="1">
          <p15:clr>
            <a:srgbClr val="A4A3A4"/>
          </p15:clr>
        </p15:guide>
        <p15:guide id="14" pos="4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5754"/>
    <a:srgbClr val="337AB6"/>
    <a:srgbClr val="D7225F"/>
    <a:srgbClr val="252D39"/>
    <a:srgbClr val="F2F5F7"/>
    <a:srgbClr val="E7EBEE"/>
    <a:srgbClr val="ECEFF4"/>
    <a:srgbClr val="F8F8F8"/>
    <a:srgbClr val="ECF1F4"/>
    <a:srgbClr val="357F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0" autoAdjust="0"/>
    <p:restoredTop sz="82159" autoAdjust="0"/>
  </p:normalViewPr>
  <p:slideViewPr>
    <p:cSldViewPr>
      <p:cViewPr varScale="1">
        <p:scale>
          <a:sx n="130" d="100"/>
          <a:sy n="130" d="100"/>
        </p:scale>
        <p:origin x="2240" y="192"/>
      </p:cViewPr>
      <p:guideLst>
        <p:guide orient="horz" pos="336"/>
        <p:guide pos="432"/>
        <p:guide orient="horz" pos="672"/>
        <p:guide pos="7248"/>
        <p:guide pos="3840"/>
        <p:guide pos="5568"/>
        <p:guide pos="2112"/>
        <p:guide/>
        <p:guide orient="horz" pos="4128"/>
        <p:guide orient="horz" pos="2256"/>
        <p:guide orient="horz" pos="1008"/>
        <p:guide orient="horz" pos="3936"/>
        <p:guide pos="816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94" d="100"/>
          <a:sy n="94" d="100"/>
        </p:scale>
        <p:origin x="155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44A96-1EDA-B942-82D5-43460C8BF949}" type="datetimeFigureOut">
              <a:rPr kumimoji="1" lang="ko-KR" altLang="en-US" smtClean="0"/>
              <a:t>2022. 1. 14.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5C4C1-EE6A-F34E-AF2E-9AFDB1F72F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362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43737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005722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00180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4242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4840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996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1766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9728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106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92506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34914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64077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4459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1497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08231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29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3458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77277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82316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0255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614610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8182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82080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36198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1468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7431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2626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52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809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808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1355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C5C4C1-EE6A-F34E-AF2E-9AFDB1F72FF9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9480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in"/><Relationship Id="rId2" Type="http://schemas.openxmlformats.org/officeDocument/2006/relationships/image" Target="../media/image1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bin"/><Relationship Id="rId4" Type="http://schemas.openxmlformats.org/officeDocument/2006/relationships/image" Target="../media/image3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bin"/><Relationship Id="rId2" Type="http://schemas.openxmlformats.org/officeDocument/2006/relationships/image" Target="../media/image5.bin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bin"/><Relationship Id="rId4" Type="http://schemas.openxmlformats.org/officeDocument/2006/relationships/image" Target="../media/image7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876" y="2125980"/>
            <a:ext cx="10368598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736850" cy="92333"/>
          </a:xfrm>
        </p:spPr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sk-SK"/>
              <a:t>© 2019. Wizcore Inc. All rights reserved</a:t>
            </a:r>
            <a:endParaRPr lang="sk-SK"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AE7BE-3B69-B845-B754-2809C6B89608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92EE0-235C-494B-9397-25EB72A0CDB5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26667" y="1690497"/>
            <a:ext cx="4246245" cy="359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286625" y="1756663"/>
            <a:ext cx="4214495" cy="3592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736850" cy="92333"/>
          </a:xfrm>
        </p:spPr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en-US"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2467292" y="5575505"/>
            <a:ext cx="2805620" cy="34290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229C2-58EF-6641-89F7-116BC0ACDF10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46862-2435-3B46-8065-19BEAFEB52A5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C17CE-DDBC-DA43-A9C3-4D01DF1E73BF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D18CF-56DA-D34C-AA1C-D218895D0417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older 2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736850" cy="92333"/>
          </a:xfrm>
        </p:spPr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13" name="Holder 4"/>
          <p:cNvSpPr>
            <a:spLocks noGrp="1"/>
          </p:cNvSpPr>
          <p:nvPr>
            <p:ph type="sldNum" sz="quarter" idx="7"/>
          </p:nvPr>
        </p:nvSpPr>
        <p:spPr>
          <a:xfrm>
            <a:off x="11537442" y="6533343"/>
            <a:ext cx="179070" cy="153670"/>
          </a:xfrm>
        </p:spPr>
        <p:txBody>
          <a:bodyPr lIns="0" tIns="0" rIns="0" bIns="0"/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5120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_full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locks_server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" y="1497672"/>
            <a:ext cx="6041916" cy="2545907"/>
          </a:xfrm>
          <a:prstGeom prst="rect">
            <a:avLst/>
          </a:prstGeom>
        </p:spPr>
      </p:pic>
      <p:pic>
        <p:nvPicPr>
          <p:cNvPr id="15" name="Picture 14" descr="blocks_agilit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150085" y="1497672"/>
            <a:ext cx="6041916" cy="2545907"/>
          </a:xfrm>
          <a:prstGeom prst="rect">
            <a:avLst/>
          </a:prstGeom>
        </p:spPr>
      </p:pic>
      <p:pic>
        <p:nvPicPr>
          <p:cNvPr id="16" name="Picture 15" descr="blocks_dat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150085" y="4159693"/>
            <a:ext cx="6041916" cy="2545907"/>
          </a:xfrm>
          <a:prstGeom prst="rect">
            <a:avLst/>
          </a:prstGeom>
        </p:spPr>
      </p:pic>
      <p:pic>
        <p:nvPicPr>
          <p:cNvPr id="17" name="Picture 16" descr="blocks_employee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" y="4159693"/>
            <a:ext cx="6041916" cy="254590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1421" y="2534094"/>
            <a:ext cx="3557421" cy="1206789"/>
          </a:xfrm>
          <a:prstGeom prst="rect">
            <a:avLst/>
          </a:prstGeom>
          <a:solidFill>
            <a:srgbClr val="66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04800" y="2635693"/>
            <a:ext cx="3184699" cy="1016000"/>
          </a:xfrm>
        </p:spPr>
        <p:txBody>
          <a:bodyPr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  <a:latin typeface="+mn-lt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6144227" y="2534094"/>
            <a:ext cx="3557421" cy="1206789"/>
          </a:xfrm>
          <a:prstGeom prst="rect">
            <a:avLst/>
          </a:prstGeom>
          <a:solidFill>
            <a:srgbClr val="F9B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3" name="Content Placeholder 3"/>
          <p:cNvSpPr>
            <a:spLocks noGrp="1"/>
          </p:cNvSpPr>
          <p:nvPr>
            <p:ph sz="half" idx="10"/>
          </p:nvPr>
        </p:nvSpPr>
        <p:spPr>
          <a:xfrm>
            <a:off x="6458856" y="2635693"/>
            <a:ext cx="3184699" cy="1016000"/>
          </a:xfrm>
        </p:spPr>
        <p:txBody>
          <a:bodyPr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  <a:latin typeface="+mn-lt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5175694"/>
            <a:ext cx="3557421" cy="1206789"/>
          </a:xfrm>
          <a:prstGeom prst="rect">
            <a:avLst/>
          </a:prstGeom>
          <a:solidFill>
            <a:srgbClr val="F866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9" name="Content Placeholder 3"/>
          <p:cNvSpPr>
            <a:spLocks noGrp="1"/>
          </p:cNvSpPr>
          <p:nvPr>
            <p:ph sz="half" idx="11"/>
          </p:nvPr>
        </p:nvSpPr>
        <p:spPr>
          <a:xfrm>
            <a:off x="306221" y="5277293"/>
            <a:ext cx="3184699" cy="1016000"/>
          </a:xfrm>
        </p:spPr>
        <p:txBody>
          <a:bodyPr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  <a:latin typeface="+mn-lt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6154056" y="5175694"/>
            <a:ext cx="3557421" cy="1206789"/>
          </a:xfrm>
          <a:prstGeom prst="rect">
            <a:avLst/>
          </a:prstGeom>
          <a:solidFill>
            <a:srgbClr val="1B6A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1" name="Content Placeholder 3"/>
          <p:cNvSpPr>
            <a:spLocks noGrp="1"/>
          </p:cNvSpPr>
          <p:nvPr>
            <p:ph sz="half" idx="12"/>
          </p:nvPr>
        </p:nvSpPr>
        <p:spPr>
          <a:xfrm>
            <a:off x="6460277" y="5277293"/>
            <a:ext cx="3184699" cy="1016000"/>
          </a:xfrm>
        </p:spPr>
        <p:txBody>
          <a:bodyPr>
            <a:normAutofit/>
          </a:bodyPr>
          <a:lstStyle>
            <a:lvl1pPr marL="0" indent="0">
              <a:buNone/>
              <a:defRPr sz="1333">
                <a:solidFill>
                  <a:schemeClr val="bg1"/>
                </a:solidFill>
                <a:latin typeface="+mn-lt"/>
              </a:defRPr>
            </a:lvl1pPr>
            <a:lvl2pPr>
              <a:defRPr sz="1867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67">
                <a:solidFill>
                  <a:schemeClr val="bg1"/>
                </a:solidFill>
              </a:defRPr>
            </a:lvl4pPr>
            <a:lvl5pPr>
              <a:defRPr sz="1467">
                <a:solidFill>
                  <a:schemeClr val="bg1"/>
                </a:solidFill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Content Placeholder 3"/>
          <p:cNvSpPr>
            <a:spLocks noGrp="1"/>
          </p:cNvSpPr>
          <p:nvPr>
            <p:ph sz="half" idx="13"/>
          </p:nvPr>
        </p:nvSpPr>
        <p:spPr>
          <a:xfrm>
            <a:off x="304800" y="1718589"/>
            <a:ext cx="3184699" cy="1016000"/>
          </a:xfrm>
        </p:spPr>
        <p:txBody>
          <a:bodyPr>
            <a:noAutofit/>
          </a:bodyPr>
          <a:lstStyle>
            <a:lvl1pPr marL="0" indent="0"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>
              <a:defRPr sz="2133">
                <a:solidFill>
                  <a:schemeClr val="bg1"/>
                </a:solidFill>
                <a:latin typeface="+mj-lt"/>
              </a:defRPr>
            </a:lvl2pPr>
            <a:lvl3pPr>
              <a:defRPr sz="2133">
                <a:solidFill>
                  <a:schemeClr val="bg1"/>
                </a:solidFill>
                <a:latin typeface="+mj-lt"/>
              </a:defRPr>
            </a:lvl3pPr>
            <a:lvl4pPr>
              <a:defRPr sz="2133">
                <a:solidFill>
                  <a:schemeClr val="bg1"/>
                </a:solidFill>
                <a:latin typeface="+mj-lt"/>
              </a:defRPr>
            </a:lvl4pPr>
            <a:lvl5pPr>
              <a:defRPr sz="2133">
                <a:solidFill>
                  <a:schemeClr val="bg1"/>
                </a:solidFill>
                <a:latin typeface="+mj-l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14"/>
          </p:nvPr>
        </p:nvSpPr>
        <p:spPr>
          <a:xfrm>
            <a:off x="6458856" y="1718589"/>
            <a:ext cx="3184699" cy="1016000"/>
          </a:xfrm>
        </p:spPr>
        <p:txBody>
          <a:bodyPr>
            <a:noAutofit/>
          </a:bodyPr>
          <a:lstStyle>
            <a:lvl1pPr marL="0" indent="0"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>
              <a:defRPr sz="2133">
                <a:solidFill>
                  <a:schemeClr val="bg1"/>
                </a:solidFill>
                <a:latin typeface="+mj-lt"/>
              </a:defRPr>
            </a:lvl2pPr>
            <a:lvl3pPr>
              <a:defRPr sz="2133">
                <a:solidFill>
                  <a:schemeClr val="bg1"/>
                </a:solidFill>
                <a:latin typeface="+mj-lt"/>
              </a:defRPr>
            </a:lvl3pPr>
            <a:lvl4pPr>
              <a:defRPr sz="2133">
                <a:solidFill>
                  <a:schemeClr val="bg1"/>
                </a:solidFill>
                <a:latin typeface="+mj-lt"/>
              </a:defRPr>
            </a:lvl4pPr>
            <a:lvl5pPr>
              <a:defRPr sz="2133">
                <a:solidFill>
                  <a:schemeClr val="bg1"/>
                </a:solidFill>
                <a:latin typeface="+mj-l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15"/>
          </p:nvPr>
        </p:nvSpPr>
        <p:spPr>
          <a:xfrm>
            <a:off x="306221" y="4360189"/>
            <a:ext cx="3184699" cy="1016000"/>
          </a:xfrm>
        </p:spPr>
        <p:txBody>
          <a:bodyPr>
            <a:noAutofit/>
          </a:bodyPr>
          <a:lstStyle>
            <a:lvl1pPr marL="0" indent="0"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>
              <a:defRPr sz="2133">
                <a:solidFill>
                  <a:schemeClr val="bg1"/>
                </a:solidFill>
                <a:latin typeface="+mj-lt"/>
              </a:defRPr>
            </a:lvl2pPr>
            <a:lvl3pPr>
              <a:defRPr sz="2133">
                <a:solidFill>
                  <a:schemeClr val="bg1"/>
                </a:solidFill>
                <a:latin typeface="+mj-lt"/>
              </a:defRPr>
            </a:lvl3pPr>
            <a:lvl4pPr>
              <a:defRPr sz="2133">
                <a:solidFill>
                  <a:schemeClr val="bg1"/>
                </a:solidFill>
                <a:latin typeface="+mj-lt"/>
              </a:defRPr>
            </a:lvl4pPr>
            <a:lvl5pPr>
              <a:defRPr sz="2133">
                <a:solidFill>
                  <a:schemeClr val="bg1"/>
                </a:solidFill>
                <a:latin typeface="+mj-l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half" idx="16"/>
          </p:nvPr>
        </p:nvSpPr>
        <p:spPr>
          <a:xfrm>
            <a:off x="6460277" y="4360189"/>
            <a:ext cx="3184699" cy="1016000"/>
          </a:xfrm>
        </p:spPr>
        <p:txBody>
          <a:bodyPr>
            <a:noAutofit/>
          </a:bodyPr>
          <a:lstStyle>
            <a:lvl1pPr marL="0" indent="0"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>
              <a:defRPr sz="2133">
                <a:solidFill>
                  <a:schemeClr val="bg1"/>
                </a:solidFill>
                <a:latin typeface="+mj-lt"/>
              </a:defRPr>
            </a:lvl2pPr>
            <a:lvl3pPr>
              <a:defRPr sz="2133">
                <a:solidFill>
                  <a:schemeClr val="bg1"/>
                </a:solidFill>
                <a:latin typeface="+mj-lt"/>
              </a:defRPr>
            </a:lvl3pPr>
            <a:lvl4pPr>
              <a:defRPr sz="2133">
                <a:solidFill>
                  <a:schemeClr val="bg1"/>
                </a:solidFill>
                <a:latin typeface="+mj-lt"/>
              </a:defRPr>
            </a:lvl4pPr>
            <a:lvl5pPr>
              <a:defRPr sz="2133">
                <a:solidFill>
                  <a:schemeClr val="bg1"/>
                </a:solidFill>
                <a:latin typeface="+mj-lt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6856" y="5964384"/>
            <a:ext cx="2687339" cy="430971"/>
          </a:xfrm>
          <a:solidFill>
            <a:srgbClr val="F8661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960" y="5964384"/>
            <a:ext cx="2694400" cy="430971"/>
          </a:xfrm>
          <a:solidFill>
            <a:srgbClr val="F8661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/>
          </p:nvPr>
        </p:nvSpPr>
        <p:spPr>
          <a:xfrm>
            <a:off x="3384899" y="5964385"/>
            <a:ext cx="2669348" cy="436415"/>
          </a:xfrm>
          <a:solidFill>
            <a:srgbClr val="F8661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853309" y="5964385"/>
            <a:ext cx="2681896" cy="436415"/>
          </a:xfrm>
          <a:solidFill>
            <a:srgbClr val="F86615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83" y="1794487"/>
            <a:ext cx="2687339" cy="4134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6" y="1794489"/>
            <a:ext cx="2687339" cy="41343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65" y="1794490"/>
            <a:ext cx="2687339" cy="41343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67" y="1794490"/>
            <a:ext cx="2687339" cy="4134367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857" y="5054523"/>
            <a:ext cx="2645508" cy="672075"/>
          </a:xfrm>
        </p:spPr>
        <p:txBody>
          <a:bodyPr anchor="b">
            <a:noAutofit/>
          </a:bodyPr>
          <a:lstStyle>
            <a:lvl1pPr marL="0" indent="0" algn="ctr">
              <a:buNone/>
              <a:defRPr sz="1333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6961" y="5054523"/>
            <a:ext cx="2646545" cy="672075"/>
          </a:xfrm>
        </p:spPr>
        <p:txBody>
          <a:bodyPr anchor="b">
            <a:noAutofit/>
          </a:bodyPr>
          <a:lstStyle>
            <a:lvl1pPr marL="0" indent="0" algn="ctr">
              <a:buNone/>
              <a:defRPr sz="1333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1"/>
          </p:nvPr>
        </p:nvSpPr>
        <p:spPr>
          <a:xfrm>
            <a:off x="3384899" y="5060563"/>
            <a:ext cx="2645508" cy="669292"/>
          </a:xfrm>
        </p:spPr>
        <p:txBody>
          <a:bodyPr anchor="b">
            <a:noAutofit/>
          </a:bodyPr>
          <a:lstStyle>
            <a:lvl1pPr marL="0" indent="0" algn="ctr">
              <a:buNone/>
              <a:defRPr sz="1333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/>
          </p:nvPr>
        </p:nvSpPr>
        <p:spPr>
          <a:xfrm>
            <a:off x="8853310" y="5060563"/>
            <a:ext cx="2646545" cy="669292"/>
          </a:xfrm>
        </p:spPr>
        <p:txBody>
          <a:bodyPr anchor="b">
            <a:noAutofit/>
          </a:bodyPr>
          <a:lstStyle>
            <a:lvl1pPr marL="0" indent="0" algn="ctr">
              <a:buNone/>
              <a:defRPr sz="1333" baseline="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>
        <p:tmplLst>
          <p:tmpl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 animBg="1">
        <p:tmplLst>
          <p:tmpl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 animBg="1">
        <p:tmplLst>
          <p:tmpl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 animBg="1">
        <p:tmplLst>
          <p:tmpl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2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683240" cy="251460"/>
          </a:xfrm>
          <a:custGeom>
            <a:avLst/>
            <a:gdLst/>
            <a:ahLst/>
            <a:cxnLst/>
            <a:rect l="l" t="t" r="r" b="b"/>
            <a:pathLst>
              <a:path w="10683240" h="251460">
                <a:moveTo>
                  <a:pt x="0" y="251459"/>
                </a:moveTo>
                <a:lnTo>
                  <a:pt x="10683240" y="251459"/>
                </a:lnTo>
                <a:lnTo>
                  <a:pt x="10683240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692128" y="0"/>
            <a:ext cx="504825" cy="251460"/>
          </a:xfrm>
          <a:custGeom>
            <a:avLst/>
            <a:gdLst/>
            <a:ahLst/>
            <a:cxnLst/>
            <a:rect l="l" t="t" r="r" b="b"/>
            <a:pathLst>
              <a:path w="504825" h="251460">
                <a:moveTo>
                  <a:pt x="0" y="251459"/>
                </a:moveTo>
                <a:lnTo>
                  <a:pt x="504444" y="251459"/>
                </a:lnTo>
                <a:lnTo>
                  <a:pt x="504444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187683" y="0"/>
            <a:ext cx="504825" cy="251460"/>
          </a:xfrm>
          <a:custGeom>
            <a:avLst/>
            <a:gdLst/>
            <a:ahLst/>
            <a:cxnLst/>
            <a:rect l="l" t="t" r="r" b="b"/>
            <a:pathLst>
              <a:path w="504825" h="251460">
                <a:moveTo>
                  <a:pt x="0" y="251459"/>
                </a:moveTo>
                <a:lnTo>
                  <a:pt x="504444" y="251459"/>
                </a:lnTo>
                <a:lnTo>
                  <a:pt x="504444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0070C0">
              <a:alpha val="7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0683240" y="0"/>
            <a:ext cx="504825" cy="251460"/>
          </a:xfrm>
          <a:custGeom>
            <a:avLst/>
            <a:gdLst/>
            <a:ahLst/>
            <a:cxnLst/>
            <a:rect l="l" t="t" r="r" b="b"/>
            <a:pathLst>
              <a:path w="504825" h="251460">
                <a:moveTo>
                  <a:pt x="0" y="251459"/>
                </a:moveTo>
                <a:lnTo>
                  <a:pt x="504444" y="251459"/>
                </a:lnTo>
                <a:lnTo>
                  <a:pt x="504444" y="0"/>
                </a:lnTo>
                <a:lnTo>
                  <a:pt x="0" y="0"/>
                </a:lnTo>
                <a:lnTo>
                  <a:pt x="0" y="251459"/>
                </a:lnTo>
                <a:close/>
              </a:path>
            </a:pathLst>
          </a:custGeom>
          <a:solidFill>
            <a:srgbClr val="0070C0">
              <a:alpha val="4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8274" y="471373"/>
            <a:ext cx="3498850" cy="3917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06902" y="1459738"/>
            <a:ext cx="6384544" cy="1473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1439" y="6554119"/>
            <a:ext cx="2736850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14889" y="548640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E8CF3-200A-564A-AAE9-01435B8591A5}" type="datetime1">
              <a:rPr lang="ko-KR" altLang="en-US" smtClean="0"/>
              <a:t>2022. 1. 14.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66" r:id="rId7"/>
    <p:sldLayoutId id="2147483668" r:id="rId8"/>
    <p:sldLayoutId id="2147483669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65662" y="1339846"/>
            <a:ext cx="10785987" cy="1095877"/>
          </a:xfrm>
          <a:prstGeom prst="rect">
            <a:avLst/>
          </a:prstGeom>
        </p:spPr>
        <p:txBody>
          <a:bodyPr vert="horz" wrap="square" lIns="0" tIns="12065" rIns="0" bIns="0" numCol="1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lang="en-US" sz="4000" b="1" spc="-5" dirty="0" err="1">
                <a:solidFill>
                  <a:srgbClr val="00B0F0"/>
                </a:solidFill>
                <a:latin typeface="+mj-lt"/>
                <a:ea typeface="Arial Hebrew" charset="-79"/>
                <a:cs typeface="Arial Hebrew" charset="-79"/>
              </a:rPr>
              <a:t>Wizcore</a:t>
            </a:r>
            <a:r>
              <a:rPr lang="en-US" altLang="ko-KR" sz="4000" b="1" spc="-5" dirty="0" err="1">
                <a:solidFill>
                  <a:srgbClr val="00B0F0"/>
                </a:solidFill>
                <a:latin typeface="+mj-lt"/>
                <a:ea typeface="Arial Hebrew" charset="-79"/>
                <a:cs typeface="Arial Hebrew" charset="-79"/>
              </a:rPr>
              <a:t>’s</a:t>
            </a:r>
            <a:r>
              <a:rPr lang="en-US" sz="4000" b="1" spc="-5" dirty="0">
                <a:solidFill>
                  <a:srgbClr val="00B0F0"/>
                </a:solidFill>
                <a:latin typeface="+mj-lt"/>
                <a:ea typeface="Arial Hebrew" charset="-79"/>
                <a:cs typeface="Arial Hebrew" charset="-79"/>
              </a:rPr>
              <a:t> Industry4.0 Solution  </a:t>
            </a:r>
          </a:p>
          <a:p>
            <a:pPr marL="12700">
              <a:spcBef>
                <a:spcPts val="95"/>
              </a:spcBef>
            </a:pPr>
            <a:endParaRPr sz="1500" dirty="0">
              <a:solidFill>
                <a:srgbClr val="00B0F0"/>
              </a:solidFill>
              <a:latin typeface="+mj-lt"/>
              <a:ea typeface="Arial Hebrew" charset="-79"/>
              <a:cs typeface="Arial Hebrew" charset="-79"/>
            </a:endParaRPr>
          </a:p>
          <a:p>
            <a:pPr marL="12700">
              <a:lnSpc>
                <a:spcPts val="3190"/>
              </a:lnSpc>
              <a:tabLst>
                <a:tab pos="1433195" algn="l"/>
              </a:tabLst>
            </a:pPr>
            <a:r>
              <a:rPr lang="en-US" sz="3600" b="1" spc="-5" dirty="0">
                <a:solidFill>
                  <a:srgbClr val="92D050"/>
                </a:solidFill>
                <a:latin typeface="+mj-lt"/>
                <a:ea typeface="Arial Hebrew" charset="-79"/>
                <a:cs typeface="Arial Hebrew" charset="-79"/>
              </a:rPr>
              <a:t>NEXPOM</a:t>
            </a:r>
            <a:r>
              <a:rPr lang="ko-KR" altLang="en-US" sz="3600" b="1" spc="-5" dirty="0">
                <a:solidFill>
                  <a:srgbClr val="92D050"/>
                </a:solidFill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ko-KR" sz="3600" b="1" spc="-5" dirty="0">
                <a:solidFill>
                  <a:srgbClr val="92D050"/>
                </a:solidFill>
                <a:latin typeface="+mj-lt"/>
                <a:ea typeface="Arial Hebrew" charset="-79"/>
                <a:cs typeface="Arial Hebrew" charset="-79"/>
              </a:rPr>
              <a:t>Management User</a:t>
            </a:r>
            <a:r>
              <a:rPr lang="ko-KR" altLang="en-US" sz="3600" b="1" spc="-5" dirty="0">
                <a:solidFill>
                  <a:srgbClr val="92D050"/>
                </a:solidFill>
                <a:latin typeface="+mj-lt"/>
                <a:ea typeface="Arial Hebrew" charset="-79"/>
                <a:cs typeface="Arial Hebrew" charset="-79"/>
              </a:rPr>
              <a:t> </a:t>
            </a:r>
            <a:r>
              <a:rPr lang="en-US" altLang="ko-KR" sz="3600" b="1" spc="-5" dirty="0">
                <a:solidFill>
                  <a:srgbClr val="92D050"/>
                </a:solidFill>
                <a:latin typeface="+mj-lt"/>
                <a:ea typeface="Arial Hebrew" charset="-79"/>
                <a:cs typeface="Arial Hebrew" charset="-79"/>
              </a:rPr>
              <a:t>Guide</a:t>
            </a:r>
            <a:endParaRPr sz="3600" dirty="0">
              <a:solidFill>
                <a:srgbClr val="92D050"/>
              </a:solidFill>
              <a:latin typeface="+mj-lt"/>
              <a:ea typeface="Arial Hebrew" charset="-79"/>
              <a:cs typeface="Arial Hebrew" charset="-79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159" y="5815739"/>
            <a:ext cx="2456435" cy="971150"/>
          </a:xfrm>
          <a:prstGeom prst="rect">
            <a:avLst/>
          </a:prstGeom>
        </p:spPr>
      </p:pic>
      <p:cxnSp>
        <p:nvCxnSpPr>
          <p:cNvPr id="12" name="직선 연결선[R] 11"/>
          <p:cNvCxnSpPr/>
          <p:nvPr/>
        </p:nvCxnSpPr>
        <p:spPr>
          <a:xfrm>
            <a:off x="482600" y="405368"/>
            <a:ext cx="0" cy="212365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4"/>
          <p:cNvSpPr txBox="1"/>
          <p:nvPr/>
        </p:nvSpPr>
        <p:spPr>
          <a:xfrm>
            <a:off x="703006" y="691914"/>
            <a:ext cx="4889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500" b="0" i="0" dirty="0">
                <a:solidFill>
                  <a:schemeClr val="bg1"/>
                </a:solidFill>
                <a:latin typeface="+mj-lt"/>
                <a:ea typeface="Arial Hebrew" charset="-79"/>
                <a:cs typeface="Arial Hebrew" charset="-79"/>
              </a:rPr>
              <a:t>Lead the Value, Beyond the IT</a:t>
            </a:r>
            <a:endParaRPr kumimoji="1" lang="ko-KR" altLang="en-US" sz="2500" b="0" i="0" dirty="0">
              <a:solidFill>
                <a:schemeClr val="bg1"/>
              </a:solidFill>
              <a:latin typeface="+mj-lt"/>
              <a:ea typeface="Arial Hebrew" charset="-79"/>
              <a:cs typeface="Arial Hebrew" charset="-79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104557"/>
            <a:ext cx="2986032" cy="57331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</a:t>
            </a:fld>
            <a:endParaRPr lang="uk-UA" spc="-5" dirty="0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10</a:t>
            </a:fld>
            <a:endParaRPr lang="uk-UA" spc="-5" dirty="0"/>
          </a:p>
        </p:txBody>
      </p:sp>
      <p:sp>
        <p:nvSpPr>
          <p:cNvPr id="51" name="텍스트 개체 틀 3">
            <a:extLst>
              <a:ext uri="{FF2B5EF4-FFF2-40B4-BE49-F238E27FC236}">
                <a16:creationId xmlns:a16="http://schemas.microsoft.com/office/drawing/2014/main" id="{2B1B403E-37EE-724E-AB00-4603F56D92FA}"/>
              </a:ext>
            </a:extLst>
          </p:cNvPr>
          <p:cNvSpPr txBox="1">
            <a:spLocks/>
          </p:cNvSpPr>
          <p:nvPr/>
        </p:nvSpPr>
        <p:spPr>
          <a:xfrm>
            <a:off x="3486978" y="3093036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Scenario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52" name="직선 연결선 36">
            <a:extLst>
              <a:ext uri="{FF2B5EF4-FFF2-40B4-BE49-F238E27FC236}">
                <a16:creationId xmlns:a16="http://schemas.microsoft.com/office/drawing/2014/main" id="{4CE75116-42A8-C94E-8744-8B576FCCA6F1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7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67" y="3505200"/>
            <a:ext cx="5449976" cy="2882526"/>
          </a:xfrm>
          <a:prstGeom prst="rect">
            <a:avLst/>
          </a:prstGeom>
        </p:spPr>
      </p:pic>
      <p:sp>
        <p:nvSpPr>
          <p:cNvPr id="28" name="object 2"/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11</a:t>
            </a:fld>
            <a:endParaRPr lang="uk-UA" spc="-5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E1545F0-98D8-A746-9F39-D7B471F128B3}"/>
              </a:ext>
            </a:extLst>
          </p:cNvPr>
          <p:cNvSpPr/>
          <p:nvPr/>
        </p:nvSpPr>
        <p:spPr>
          <a:xfrm>
            <a:off x="8318834" y="1200152"/>
            <a:ext cx="29665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solidFill>
                  <a:sysClr val="windowText" lastClr="000000"/>
                </a:solidFill>
                <a:ea typeface="NanumBarunGothic" panose="020B0603020101020101" pitchFamily="34" charset="-127"/>
                <a:cs typeface="Nanum Gothic" charset="-127"/>
              </a:rPr>
              <a:t>Scenario </a:t>
            </a:r>
            <a:r>
              <a:rPr lang="ko-KR" altLang="en-US" b="1" dirty="0"/>
              <a:t>등록</a:t>
            </a:r>
            <a:endParaRPr kumimoji="1" lang="ko-KR" altLang="en-US" sz="14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A54E80E-D8D2-C04A-ADDE-2A2E4564F2F3}"/>
              </a:ext>
            </a:extLst>
          </p:cNvPr>
          <p:cNvSpPr/>
          <p:nvPr/>
        </p:nvSpPr>
        <p:spPr>
          <a:xfrm>
            <a:off x="8305800" y="1609854"/>
            <a:ext cx="3657600" cy="1292662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NEXPOM</a:t>
            </a:r>
            <a:r>
              <a:rPr kumimoji="1" lang="ko-KR" altLang="en-US" sz="1200" dirty="0"/>
              <a:t>은 연동된 데이터소스를 기반으로 사용자가 직접 시나리오를 작성할 수 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기본적으로 제공되는 시나리오 외에 사용자가 원하는 대시보드를 등록하기 위해 사용자만의 시나리오를 등록할 수 있습니다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+mj-ea"/>
                <a:ea typeface="+mj-ea"/>
              </a:rPr>
              <a:t>❖ </a:t>
            </a:r>
            <a:r>
              <a:rPr kumimoji="1" lang="ko-KR" altLang="en-US" sz="1200" b="1" dirty="0">
                <a:latin typeface="+mj-ea"/>
              </a:rPr>
              <a:t>설정방법 </a:t>
            </a:r>
            <a:r>
              <a:rPr kumimoji="1" lang="en-US" altLang="ko-KR" sz="1200" b="1" dirty="0">
                <a:latin typeface="+mj-ea"/>
              </a:rPr>
              <a:t>: </a:t>
            </a:r>
            <a:r>
              <a:rPr kumimoji="1" lang="ko-KR" altLang="en-US" sz="1200" b="1" dirty="0">
                <a:latin typeface="+mj-ea"/>
              </a:rPr>
              <a:t>관리자 화면 </a:t>
            </a:r>
            <a:r>
              <a:rPr kumimoji="1" lang="en-US" altLang="ko-KR" sz="1200" b="1" dirty="0">
                <a:latin typeface="+mj-ea"/>
              </a:rPr>
              <a:t>➜ </a:t>
            </a:r>
            <a:r>
              <a:rPr kumimoji="1" lang="ko-KR" altLang="en-US" sz="1200" b="1" dirty="0">
                <a:latin typeface="+mj-ea"/>
              </a:rPr>
              <a:t>시나리오 관리 </a:t>
            </a:r>
            <a:endParaRPr lang="en-US" altLang="ko-KR" sz="1200" b="1" dirty="0">
              <a:latin typeface="+mj-ea"/>
              <a:ea typeface="+mj-ea"/>
              <a:cs typeface="Arial Hebrew" charset="-79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2A9787-0A61-914B-A021-AC8610175289}"/>
              </a:ext>
            </a:extLst>
          </p:cNvPr>
          <p:cNvGrpSpPr/>
          <p:nvPr/>
        </p:nvGrpSpPr>
        <p:grpSpPr>
          <a:xfrm>
            <a:off x="715940" y="1327183"/>
            <a:ext cx="4904097" cy="2509488"/>
            <a:chOff x="125103" y="263858"/>
            <a:chExt cx="11941791" cy="611076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EC264C2-1F35-1741-AB4F-E57FBD394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03" y="263858"/>
              <a:ext cx="11941791" cy="611076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ED2340A6-D664-DE44-98F2-BA4F443C958E}"/>
                </a:ext>
              </a:extLst>
            </p:cNvPr>
            <p:cNvSpPr/>
            <p:nvPr/>
          </p:nvSpPr>
          <p:spPr>
            <a:xfrm>
              <a:off x="2464654" y="682387"/>
              <a:ext cx="1924334" cy="1105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오른쪽 화살표[R] 2"/>
          <p:cNvSpPr/>
          <p:nvPr/>
        </p:nvSpPr>
        <p:spPr>
          <a:xfrm>
            <a:off x="2825088" y="4044630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83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7006155" cy="3713645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12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12</a:t>
            </a:fld>
            <a:endParaRPr lang="uk-UA" spc="-5" dirty="0"/>
          </a:p>
        </p:txBody>
      </p:sp>
      <p:sp>
        <p:nvSpPr>
          <p:cNvPr id="98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3585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ko-KR" altLang="en-US" sz="1400" b="1" dirty="0"/>
              <a:t>기본 입력항목</a:t>
            </a:r>
            <a:endParaRPr kumimoji="1" lang="en-US" altLang="ko-KR" sz="11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2474524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App</a:t>
            </a:r>
            <a:r>
              <a:rPr kumimoji="1" lang="ko-KR" altLang="en-US" sz="1200" b="1" dirty="0"/>
              <a:t> 선택</a:t>
            </a:r>
            <a:br>
              <a:rPr kumimoji="1" lang="en-US" altLang="ko-KR" sz="1200" dirty="0"/>
            </a:br>
            <a:r>
              <a:rPr kumimoji="1" lang="ko-KR" altLang="en-US" sz="1200" dirty="0"/>
              <a:t> </a:t>
            </a:r>
            <a:r>
              <a:rPr kumimoji="1" lang="ko-KR" altLang="en-US" sz="1000" dirty="0"/>
              <a:t>등록할 시나리오가 속할 </a:t>
            </a:r>
            <a:r>
              <a:rPr kumimoji="1" lang="en-US" altLang="ko-KR" sz="1000" dirty="0"/>
              <a:t>App</a:t>
            </a:r>
            <a:r>
              <a:rPr kumimoji="1" lang="ko-KR" altLang="en-US" sz="1000" dirty="0"/>
              <a:t>을 선택한다</a:t>
            </a:r>
            <a:r>
              <a:rPr kumimoji="1" lang="en-US" altLang="ko-KR" sz="1000" dirty="0"/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Scenario Name </a:t>
            </a:r>
            <a:br>
              <a:rPr kumimoji="1" lang="en-US" altLang="ko-KR" sz="1200" dirty="0"/>
            </a:br>
            <a:r>
              <a:rPr kumimoji="1" lang="ko-KR" altLang="en-US" sz="1000" dirty="0"/>
              <a:t>사용자가 알아보기 쉽도록 시나리오의 이름을 지정합니다</a:t>
            </a:r>
            <a:r>
              <a:rPr kumimoji="1" lang="en-US" altLang="ko-KR" sz="1000" dirty="0"/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Scenario description </a:t>
            </a:r>
            <a:br>
              <a:rPr kumimoji="1" lang="en-US" altLang="ko-KR" sz="1200" dirty="0"/>
            </a:br>
            <a:r>
              <a:rPr kumimoji="1" lang="ko-KR" altLang="en-US" sz="1000" dirty="0"/>
              <a:t>사용자가 알아보기 쉽도록 시나리오의 이름을 지정합니다</a:t>
            </a:r>
            <a:r>
              <a:rPr kumimoji="1" lang="en-US" altLang="ko-KR" sz="1000" dirty="0"/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/>
          </a:p>
          <a:p>
            <a:r>
              <a:rPr kumimoji="1" lang="ko-KR" altLang="en-US" sz="1200" dirty="0"/>
              <a:t>시나리오 등록을 위해 시나리오 목록에서 </a:t>
            </a:r>
            <a:r>
              <a:rPr kumimoji="1" lang="en-US" altLang="ko-KR" sz="1200" dirty="0"/>
              <a:t>Create </a:t>
            </a:r>
            <a:r>
              <a:rPr kumimoji="1" lang="ko-KR" altLang="en-US" sz="1200" dirty="0"/>
              <a:t>버튼을 클릭하여 시나리오 등록 화면이 나오면입력 항목을 입력하고 </a:t>
            </a:r>
            <a:r>
              <a:rPr kumimoji="1" lang="en-US" altLang="ko-KR" sz="1200" dirty="0"/>
              <a:t>Save </a:t>
            </a:r>
            <a:r>
              <a:rPr kumimoji="1" lang="ko-KR" altLang="en-US" sz="1200" dirty="0"/>
              <a:t>버튼을 클릭하면 시나리오 등록이 완료됩니다</a:t>
            </a:r>
          </a:p>
        </p:txBody>
      </p:sp>
      <p:sp>
        <p:nvSpPr>
          <p:cNvPr id="23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441" y="2130834"/>
            <a:ext cx="3276600" cy="201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4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39" y="2130834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38" y="2354177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C05A2CED-1F8E-E543-8598-A3764ADB2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0638" y="2557124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441" y="2355405"/>
            <a:ext cx="3276600" cy="201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8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441" y="2616840"/>
            <a:ext cx="3276600" cy="7816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7480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6967752" cy="4270913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13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13</a:t>
            </a:fld>
            <a:endParaRPr lang="uk-UA" spc="-5" dirty="0"/>
          </a:p>
        </p:txBody>
      </p:sp>
      <p:sp>
        <p:nvSpPr>
          <p:cNvPr id="98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30349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시나리오 상세 화면 구성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3179973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Scenario </a:t>
            </a:r>
            <a:r>
              <a:rPr kumimoji="1" lang="ko-KR" altLang="en-US" sz="1200" b="1" dirty="0">
                <a:latin typeface="+mn-ea"/>
              </a:rPr>
              <a:t>기본정보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앞서 등록했던 </a:t>
            </a:r>
            <a:r>
              <a:rPr kumimoji="1" lang="en-US" altLang="ko-KR" sz="1200" dirty="0">
                <a:latin typeface="+mn-ea"/>
              </a:rPr>
              <a:t>Scenario</a:t>
            </a:r>
            <a:r>
              <a:rPr kumimoji="1" lang="ko-KR" altLang="en-US" sz="1200" dirty="0">
                <a:latin typeface="+mn-ea"/>
              </a:rPr>
              <a:t> 정보를 확인할 수 있고 </a:t>
            </a:r>
            <a:r>
              <a:rPr kumimoji="1" lang="en-US" altLang="ko-KR" sz="1200" dirty="0">
                <a:latin typeface="+mn-ea"/>
              </a:rPr>
              <a:t>Description</a:t>
            </a:r>
            <a:r>
              <a:rPr kumimoji="1" lang="ko-KR" altLang="en-US" sz="1200" dirty="0">
                <a:latin typeface="+mn-ea"/>
              </a:rPr>
              <a:t>을 수정을 할 수 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</a:t>
            </a:r>
            <a:r>
              <a:rPr kumimoji="1" lang="ko-KR" altLang="en-US" sz="1200" b="1" dirty="0">
                <a:latin typeface="+mn-ea"/>
              </a:rPr>
              <a:t> 구조 영역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작성된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구조가 보여진다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Scenario</a:t>
            </a:r>
            <a:r>
              <a:rPr kumimoji="1" lang="ko-KR" altLang="en-US" sz="1200" b="1" dirty="0">
                <a:latin typeface="+mn-ea"/>
              </a:rPr>
              <a:t> </a:t>
            </a:r>
            <a:r>
              <a:rPr kumimoji="1" lang="en-US" altLang="ko-KR" sz="1200" b="1" dirty="0">
                <a:latin typeface="+mn-ea"/>
              </a:rPr>
              <a:t>Action Button area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Scenario</a:t>
            </a:r>
            <a:r>
              <a:rPr kumimoji="1" lang="ko-KR" altLang="en-US" sz="1200" dirty="0">
                <a:latin typeface="+mn-ea"/>
              </a:rPr>
              <a:t>에 대한 기능 버튼 영역이다</a:t>
            </a:r>
            <a:r>
              <a:rPr kumimoji="1" lang="en-US" altLang="ko-KR" sz="1200" dirty="0">
                <a:latin typeface="+mn-ea"/>
              </a:rPr>
              <a:t>.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삭제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2</a:t>
            </a:r>
            <a:r>
              <a:rPr kumimoji="1" lang="ko-KR" altLang="en-US" sz="1200" dirty="0">
                <a:latin typeface="+mn-ea"/>
              </a:rPr>
              <a:t>번의 </a:t>
            </a:r>
            <a:r>
              <a:rPr kumimoji="1" lang="en-US" altLang="ko-KR" sz="1200" dirty="0">
                <a:latin typeface="+mn-ea"/>
              </a:rPr>
              <a:t>reset, </a:t>
            </a:r>
            <a:r>
              <a:rPr kumimoji="1" lang="ko-KR" altLang="en-US" sz="1200" dirty="0">
                <a:latin typeface="+mn-ea"/>
              </a:rPr>
              <a:t>새로운 </a:t>
            </a:r>
            <a:r>
              <a:rPr kumimoji="1" lang="en-US" altLang="ko-KR" sz="1200" dirty="0">
                <a:latin typeface="+mn-ea"/>
              </a:rPr>
              <a:t>Dataset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추가 버튼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목록 가기버튼이 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</a:t>
            </a:r>
            <a:r>
              <a:rPr kumimoji="1" lang="ko-KR" altLang="en-US" sz="1200" b="1" dirty="0">
                <a:latin typeface="+mn-ea"/>
              </a:rPr>
              <a:t>정보 영역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2</a:t>
            </a:r>
            <a:r>
              <a:rPr kumimoji="1" lang="ko-KR" altLang="en-US" sz="1200" dirty="0">
                <a:latin typeface="+mn-ea"/>
              </a:rPr>
              <a:t>번에서 선택된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정보를 볼 수 있고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 등록 및 삭제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저장</a:t>
            </a:r>
            <a:r>
              <a:rPr kumimoji="1" lang="en-US" altLang="ko-KR" sz="1200" dirty="0">
                <a:latin typeface="+mn-ea"/>
              </a:rPr>
              <a:t>,</a:t>
            </a:r>
            <a:r>
              <a:rPr kumimoji="1" lang="ko-KR" altLang="en-US" sz="1200" dirty="0">
                <a:latin typeface="+mn-ea"/>
              </a:rPr>
              <a:t> 실행등을 할 수 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</p:txBody>
      </p:sp>
      <p:sp>
        <p:nvSpPr>
          <p:cNvPr id="21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507" y="2026870"/>
            <a:ext cx="3124199" cy="167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15" y="1819931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2815" y="1818506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C05A2CED-1F8E-E543-8598-A3764ADB2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274" y="3712134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9907" y="2026870"/>
            <a:ext cx="3200400" cy="1676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507" y="4084269"/>
            <a:ext cx="6400800" cy="157228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157" y="3746023"/>
            <a:ext cx="6400800" cy="18713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67D94B6A-AA7E-2644-AD41-1BF4C53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8273" y="4038210"/>
            <a:ext cx="28257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65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6966034" cy="4227016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14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14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9587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시나리오 입력 후 초기화면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3117456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Add Dataset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Scenario</a:t>
            </a:r>
            <a:r>
              <a:rPr kumimoji="1" lang="ko-KR" altLang="en-US" sz="1200" dirty="0">
                <a:latin typeface="+mn-ea"/>
              </a:rPr>
              <a:t>를 작성할 때는 초기 </a:t>
            </a:r>
            <a:r>
              <a:rPr kumimoji="1" lang="en-US" altLang="ko-KR" sz="1200" dirty="0">
                <a:latin typeface="+mn-ea"/>
              </a:rPr>
              <a:t>Dataset Recipe</a:t>
            </a:r>
            <a:r>
              <a:rPr kumimoji="1" lang="ko-KR" altLang="en-US" sz="1200" dirty="0">
                <a:latin typeface="+mn-ea"/>
              </a:rPr>
              <a:t>를 등록 해야한다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</a:t>
            </a:r>
            <a:r>
              <a:rPr kumimoji="1" lang="en-US" altLang="ko-KR" sz="1200" dirty="0">
                <a:latin typeface="+mn-ea"/>
              </a:rPr>
              <a:t>Recipe name</a:t>
            </a:r>
            <a:r>
              <a:rPr kumimoji="1" lang="ko-KR" altLang="en-US" sz="1200" dirty="0">
                <a:latin typeface="+mn-ea"/>
              </a:rPr>
              <a:t>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Type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타입을 선택한다</a:t>
            </a:r>
            <a:r>
              <a:rPr kumimoji="1" lang="en-US" altLang="ko-KR" sz="1200" dirty="0">
                <a:latin typeface="+mn-ea"/>
              </a:rPr>
              <a:t>.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 err="1">
                <a:latin typeface="+mn-ea"/>
              </a:rPr>
              <a:t>Nex</a:t>
            </a:r>
            <a:r>
              <a:rPr kumimoji="1" lang="en-US" altLang="ko-KR" sz="1200" dirty="0">
                <a:latin typeface="+mn-ea"/>
              </a:rPr>
              <a:t> Data : </a:t>
            </a:r>
            <a:r>
              <a:rPr kumimoji="1" lang="en-US" altLang="ko-KR" sz="1200" dirty="0" err="1">
                <a:latin typeface="+mn-ea"/>
              </a:rPr>
              <a:t>Nexbdp</a:t>
            </a:r>
            <a:r>
              <a:rPr kumimoji="1" lang="ko-KR" altLang="en-US" sz="1200" dirty="0">
                <a:latin typeface="+mn-ea"/>
              </a:rPr>
              <a:t>내에 있는 데이터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DB Data : </a:t>
            </a:r>
            <a:r>
              <a:rPr kumimoji="1" lang="en-US" altLang="ko-KR" sz="1200" dirty="0" err="1">
                <a:latin typeface="+mn-ea"/>
              </a:rPr>
              <a:t>Datasource</a:t>
            </a:r>
            <a:r>
              <a:rPr kumimoji="1" lang="ko-KR" altLang="en-US" sz="1200" dirty="0">
                <a:latin typeface="+mn-ea"/>
              </a:rPr>
              <a:t>내에 테이블을 입력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 err="1">
                <a:latin typeface="+mn-ea"/>
              </a:rPr>
              <a:t>Jdbc</a:t>
            </a:r>
            <a:r>
              <a:rPr kumimoji="1" lang="en-US" altLang="ko-KR" sz="1200" dirty="0">
                <a:latin typeface="+mn-ea"/>
              </a:rPr>
              <a:t> : </a:t>
            </a:r>
            <a:r>
              <a:rPr kumimoji="1" lang="en-US" altLang="ko-KR" sz="1200" dirty="0" err="1">
                <a:latin typeface="+mn-ea"/>
              </a:rPr>
              <a:t>Datasource</a:t>
            </a:r>
            <a:r>
              <a:rPr kumimoji="1" lang="ko-KR" altLang="en-US" sz="1200" dirty="0">
                <a:latin typeface="+mn-ea"/>
              </a:rPr>
              <a:t>내에서 직접 </a:t>
            </a:r>
            <a:r>
              <a:rPr kumimoji="1" lang="en-US" altLang="ko-KR" sz="1200" dirty="0">
                <a:latin typeface="+mn-ea"/>
              </a:rPr>
              <a:t>Query</a:t>
            </a:r>
            <a:r>
              <a:rPr kumimoji="1" lang="ko-KR" altLang="en-US" sz="1200" dirty="0">
                <a:latin typeface="+mn-ea"/>
              </a:rPr>
              <a:t>를 입력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Interface : </a:t>
            </a:r>
            <a:r>
              <a:rPr kumimoji="1" lang="ko-KR" altLang="en-US" sz="1200" dirty="0">
                <a:latin typeface="+mn-ea"/>
              </a:rPr>
              <a:t>기등록된 시나리오의 레시피의 데이터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5177" y="3595320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106" y="3779470"/>
            <a:ext cx="592672" cy="19685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2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98" y="4350970"/>
            <a:ext cx="5780254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98" y="4579569"/>
            <a:ext cx="5780254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98" y="4789119"/>
            <a:ext cx="5780254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98" y="4998669"/>
            <a:ext cx="5780254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107" y="4337697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107" y="4571833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107" y="4781040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7" name="TextBox 20">
            <a:extLst>
              <a:ext uri="{FF2B5EF4-FFF2-40B4-BE49-F238E27FC236}">
                <a16:creationId xmlns:a16="http://schemas.microsoft.com/office/drawing/2014/main" id="{6C06DF97-11CA-8C44-8D58-E857CBEE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107" y="4985826"/>
            <a:ext cx="2825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69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15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15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type : </a:t>
            </a:r>
            <a:r>
              <a:rPr kumimoji="1" lang="en-US" altLang="ko-KR" sz="1400" b="1" dirty="0" err="1">
                <a:latin typeface="+mn-ea"/>
              </a:rPr>
              <a:t>Nex</a:t>
            </a:r>
            <a:r>
              <a:rPr kumimoji="1" lang="en-US" altLang="ko-KR" sz="1400" b="1" dirty="0">
                <a:latin typeface="+mn-ea"/>
              </a:rPr>
              <a:t> Data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793440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Data group</a:t>
            </a:r>
            <a:br>
              <a:rPr kumimoji="1" lang="en-US" altLang="ko-KR" sz="1200" dirty="0"/>
            </a:br>
            <a:r>
              <a:rPr kumimoji="1" lang="en-US" altLang="ko-KR" sz="1200" dirty="0" err="1"/>
              <a:t>Nex</a:t>
            </a:r>
            <a:r>
              <a:rPr kumimoji="1" lang="en-US" altLang="ko-KR" sz="1200" dirty="0"/>
              <a:t> Data</a:t>
            </a:r>
            <a:r>
              <a:rPr kumimoji="1" lang="ko-KR" altLang="en-US" sz="1200" dirty="0"/>
              <a:t>에 등록된 </a:t>
            </a:r>
            <a:r>
              <a:rPr kumimoji="1" lang="en-US" altLang="ko-KR" sz="1200" dirty="0"/>
              <a:t>Group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Data type</a:t>
            </a:r>
            <a:br>
              <a:rPr kumimoji="1" lang="en-US" altLang="ko-KR" sz="1200" dirty="0"/>
            </a:br>
            <a:r>
              <a:rPr kumimoji="1" lang="en-US" altLang="ko-KR" sz="1200" dirty="0"/>
              <a:t>1</a:t>
            </a:r>
            <a:r>
              <a:rPr kumimoji="1" lang="ko-KR" altLang="en-US" sz="1200" dirty="0"/>
              <a:t>번 </a:t>
            </a:r>
            <a:r>
              <a:rPr kumimoji="1" lang="en-US" altLang="ko-KR" sz="1200" dirty="0"/>
              <a:t>Group</a:t>
            </a:r>
            <a:r>
              <a:rPr kumimoji="1" lang="ko-KR" altLang="en-US" sz="1200" dirty="0"/>
              <a:t>에 등록된 </a:t>
            </a:r>
            <a:r>
              <a:rPr kumimoji="1" lang="en-US" altLang="ko-KR" sz="1200" dirty="0"/>
              <a:t>type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/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/>
              <a:t>Data group</a:t>
            </a:r>
            <a:r>
              <a:rPr kumimoji="1" lang="ko-KR" altLang="en-US" sz="1200" dirty="0"/>
              <a:t>과 </a:t>
            </a:r>
            <a:r>
              <a:rPr kumimoji="1" lang="en-US" altLang="ko-KR" sz="1200" dirty="0"/>
              <a:t>Data type</a:t>
            </a:r>
            <a:r>
              <a:rPr kumimoji="1" lang="ko-KR" altLang="en-US" sz="1200" dirty="0"/>
              <a:t>은 </a:t>
            </a:r>
            <a:r>
              <a:rPr kumimoji="1" lang="en-US" altLang="ko-KR" sz="1200" dirty="0" err="1"/>
              <a:t>Nex</a:t>
            </a:r>
            <a:r>
              <a:rPr kumimoji="1" lang="en-US" altLang="ko-KR" sz="1200" dirty="0"/>
              <a:t> Data</a:t>
            </a:r>
            <a:r>
              <a:rPr kumimoji="1" lang="ko-KR" altLang="en-US" sz="1200" dirty="0"/>
              <a:t>에 등록된 데이터 구조이다</a:t>
            </a:r>
            <a:r>
              <a:rPr kumimoji="1" lang="en-US" altLang="ko-KR" sz="1200" dirty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6966034" cy="1255576"/>
          </a:xfrm>
          <a:prstGeom prst="rect">
            <a:avLst/>
          </a:prstGeom>
        </p:spPr>
      </p:pic>
      <p:sp>
        <p:nvSpPr>
          <p:cNvPr id="15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42" y="2387529"/>
            <a:ext cx="6371329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742" y="2616838"/>
            <a:ext cx="6372363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6926" y="2623189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374" y="2393744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7" y="4376071"/>
            <a:ext cx="6936797" cy="1202459"/>
          </a:xfrm>
          <a:prstGeom prst="rect">
            <a:avLst/>
          </a:prstGeom>
        </p:spPr>
      </p:pic>
      <p:sp>
        <p:nvSpPr>
          <p:cNvPr id="21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37" y="5132441"/>
            <a:ext cx="6371329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2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37" y="5361750"/>
            <a:ext cx="6372363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136" y="5125414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136" y="5334621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3966369"/>
            <a:ext cx="2349166" cy="32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type : DB Data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4376071"/>
            <a:ext cx="3657600" cy="1019318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 typeface="+mj-ea"/>
              <a:buAutoNum type="circleNumDbPlain" startAt="3"/>
            </a:pPr>
            <a:r>
              <a:rPr kumimoji="1" lang="en-US" altLang="ko-KR" sz="1200" b="1" dirty="0"/>
              <a:t>Source name</a:t>
            </a:r>
            <a:br>
              <a:rPr kumimoji="1" lang="en-US" altLang="ko-KR" sz="1200" dirty="0"/>
            </a:br>
            <a:r>
              <a:rPr kumimoji="1" lang="ko-KR" altLang="en-US" sz="1200" dirty="0"/>
              <a:t>등록된 </a:t>
            </a:r>
            <a:r>
              <a:rPr kumimoji="1" lang="en-US" altLang="ko-KR" sz="1200" dirty="0" err="1"/>
              <a:t>Datasource</a:t>
            </a:r>
            <a:r>
              <a:rPr kumimoji="1" lang="ko-KR" altLang="en-US" sz="1200" dirty="0"/>
              <a:t> 선택</a:t>
            </a:r>
            <a:endParaRPr kumimoji="1" lang="en-US" altLang="ko-KR" sz="1200" dirty="0"/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 startAt="3"/>
            </a:pPr>
            <a:r>
              <a:rPr kumimoji="1" lang="en-US" altLang="ko-KR" sz="1200" b="1" dirty="0"/>
              <a:t>Table name</a:t>
            </a:r>
            <a:br>
              <a:rPr kumimoji="1" lang="en-US" altLang="ko-KR" sz="1200" dirty="0"/>
            </a:br>
            <a:r>
              <a:rPr kumimoji="1" lang="ko-KR" altLang="en-US" sz="1200" dirty="0"/>
              <a:t>선택된 </a:t>
            </a:r>
            <a:r>
              <a:rPr kumimoji="1" lang="en-US" altLang="ko-KR" sz="1200" dirty="0" err="1"/>
              <a:t>Datasource</a:t>
            </a:r>
            <a:r>
              <a:rPr kumimoji="1" lang="ko-KR" altLang="en-US" sz="1200" dirty="0"/>
              <a:t>의 테이블 선택</a:t>
            </a:r>
            <a:endParaRPr kumimoji="1" lang="en-US" altLang="ko-KR" sz="1200" dirty="0"/>
          </a:p>
        </p:txBody>
      </p:sp>
      <p:sp>
        <p:nvSpPr>
          <p:cNvPr id="20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2528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34" y="1581207"/>
            <a:ext cx="6949971" cy="2828336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16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16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2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type : </a:t>
            </a:r>
            <a:r>
              <a:rPr kumimoji="1" lang="en-US" altLang="ko-KR" sz="1400" b="1" dirty="0" err="1">
                <a:latin typeface="+mn-ea"/>
              </a:rPr>
              <a:t>Jdbc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03412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Source name</a:t>
            </a:r>
            <a:br>
              <a:rPr kumimoji="1" lang="en-US" altLang="ko-KR" sz="1200" dirty="0"/>
            </a:br>
            <a:r>
              <a:rPr kumimoji="1" lang="ko-KR" altLang="en-US" sz="1200" dirty="0"/>
              <a:t>등록된 </a:t>
            </a:r>
            <a:r>
              <a:rPr kumimoji="1" lang="en-US" altLang="ko-KR" sz="1200" dirty="0" err="1"/>
              <a:t>Datasource</a:t>
            </a:r>
            <a:r>
              <a:rPr kumimoji="1" lang="ko-KR" altLang="en-US" sz="1200" dirty="0"/>
              <a:t> 선택</a:t>
            </a:r>
            <a:endParaRPr kumimoji="1" lang="en-US" altLang="ko-KR" sz="1200" dirty="0"/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 err="1"/>
              <a:t>Sql</a:t>
            </a:r>
            <a:r>
              <a:rPr kumimoji="1" lang="en-US" altLang="ko-KR" sz="1200" b="1" dirty="0"/>
              <a:t> query</a:t>
            </a:r>
            <a:br>
              <a:rPr kumimoji="1" lang="en-US" altLang="ko-KR" sz="1200" dirty="0"/>
            </a:br>
            <a:r>
              <a:rPr kumimoji="1" lang="ko-KR" altLang="en-US" sz="1200" dirty="0"/>
              <a:t>해당 </a:t>
            </a:r>
            <a:r>
              <a:rPr kumimoji="1" lang="en-US" altLang="ko-KR" sz="1200" dirty="0" err="1"/>
              <a:t>Datasource</a:t>
            </a:r>
            <a:r>
              <a:rPr kumimoji="1" lang="ko-KR" altLang="en-US" sz="1200" dirty="0"/>
              <a:t>에 맞는 </a:t>
            </a:r>
            <a:r>
              <a:rPr kumimoji="1" lang="en-US" altLang="ko-KR" sz="1200" dirty="0"/>
              <a:t>Query</a:t>
            </a:r>
            <a:r>
              <a:rPr kumimoji="1" lang="ko-KR" altLang="en-US" sz="1200" dirty="0"/>
              <a:t>를 직접 작성</a:t>
            </a:r>
            <a:endParaRPr kumimoji="1" lang="en-US" altLang="ko-KR" sz="1200" dirty="0"/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834" y="2318071"/>
            <a:ext cx="6371329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531819"/>
            <a:ext cx="6372363" cy="1877724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7960" y="2562998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1408" y="2333553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9323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6975618" cy="2335342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17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17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25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type : Interface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2529923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From Scenario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등록된 </a:t>
            </a:r>
            <a:r>
              <a:rPr kumimoji="1" lang="en-US" altLang="ko-KR" sz="1200" dirty="0">
                <a:latin typeface="+mn-ea"/>
              </a:rPr>
              <a:t>Scenario</a:t>
            </a:r>
            <a:r>
              <a:rPr kumimoji="1" lang="ko-KR" altLang="en-US" sz="1200" dirty="0">
                <a:latin typeface="+mn-ea"/>
              </a:rPr>
              <a:t> 선택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From Recipe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해당 </a:t>
            </a:r>
            <a:r>
              <a:rPr kumimoji="1" lang="en-US" altLang="ko-KR" sz="1200" dirty="0">
                <a:latin typeface="+mn-ea"/>
              </a:rPr>
              <a:t>Scenario</a:t>
            </a:r>
            <a:r>
              <a:rPr kumimoji="1" lang="ko-KR" altLang="en-US" sz="1200" dirty="0">
                <a:latin typeface="+mn-ea"/>
              </a:rPr>
              <a:t>의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를 선택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Key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선택된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필드를 선택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Value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Rename</a:t>
            </a:r>
            <a:r>
              <a:rPr kumimoji="1" lang="ko-KR" altLang="en-US" sz="1200" dirty="0">
                <a:latin typeface="+mn-ea"/>
              </a:rPr>
              <a:t>할 필드명을 입력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Plus &amp; Minus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필드 </a:t>
            </a:r>
            <a:r>
              <a:rPr kumimoji="1" lang="en-US" altLang="ko-KR" sz="1200" dirty="0">
                <a:latin typeface="+mn-ea"/>
              </a:rPr>
              <a:t>row</a:t>
            </a:r>
            <a:r>
              <a:rPr kumimoji="1" lang="ko-KR" altLang="en-US" sz="1200" dirty="0">
                <a:latin typeface="+mn-ea"/>
              </a:rPr>
              <a:t>를 삭제 및 추가</a:t>
            </a:r>
            <a:endParaRPr kumimoji="1" lang="en-US" altLang="ko-KR" sz="1200" dirty="0">
              <a:latin typeface="+mn-ea"/>
            </a:endParaRPr>
          </a:p>
        </p:txBody>
      </p:sp>
      <p:sp>
        <p:nvSpPr>
          <p:cNvPr id="15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273" y="2329513"/>
            <a:ext cx="6371329" cy="19050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6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239" y="2573940"/>
            <a:ext cx="6372363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7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4399" y="2574440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7847" y="2344995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8980" y="3081775"/>
            <a:ext cx="1894278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9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179" y="3081775"/>
            <a:ext cx="236220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0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779" y="3644956"/>
            <a:ext cx="45720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065" y="3090698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1185" y="3076778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TextBox 20">
            <a:extLst>
              <a:ext uri="{FF2B5EF4-FFF2-40B4-BE49-F238E27FC236}">
                <a16:creationId xmlns:a16="http://schemas.microsoft.com/office/drawing/2014/main" id="{6C06DF97-11CA-8C44-8D58-E857CBEE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9431" y="3649278"/>
            <a:ext cx="2825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82239" y="4478595"/>
            <a:ext cx="289314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2239" y="4491157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From Scenario</a:t>
            </a:r>
            <a:endParaRPr kumimoji="1"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908379" y="4949224"/>
            <a:ext cx="2438400" cy="838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94212" y="4964495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From Recipe</a:t>
            </a:r>
            <a:endParaRPr kumimoji="1"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4642179" y="4481315"/>
            <a:ext cx="2893140" cy="152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42179" y="4473086"/>
            <a:ext cx="175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Current Scenario</a:t>
            </a:r>
            <a:endParaRPr kumimoji="1" lang="ko-KR" altLang="en-US" dirty="0"/>
          </a:p>
        </p:txBody>
      </p:sp>
      <p:sp>
        <p:nvSpPr>
          <p:cNvPr id="29" name="직사각형 28"/>
          <p:cNvSpPr/>
          <p:nvPr/>
        </p:nvSpPr>
        <p:spPr>
          <a:xfrm>
            <a:off x="4870779" y="4959437"/>
            <a:ext cx="2438400" cy="838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56612" y="4974708"/>
            <a:ext cx="157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Current Recipe</a:t>
            </a:r>
            <a:endParaRPr kumimoji="1" lang="ko-KR" altLang="en-US" dirty="0"/>
          </a:p>
        </p:txBody>
      </p:sp>
      <p:cxnSp>
        <p:nvCxnSpPr>
          <p:cNvPr id="10" name="직선 화살표 연결선 9"/>
          <p:cNvCxnSpPr>
            <a:stCxn id="24" idx="3"/>
            <a:endCxn id="29" idx="1"/>
          </p:cNvCxnSpPr>
          <p:nvPr/>
        </p:nvCxnSpPr>
        <p:spPr>
          <a:xfrm>
            <a:off x="3346779" y="5368324"/>
            <a:ext cx="1524000" cy="10213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모서리가 둥근 직사각형 10"/>
          <p:cNvSpPr/>
          <p:nvPr/>
        </p:nvSpPr>
        <p:spPr>
          <a:xfrm>
            <a:off x="3727779" y="4783395"/>
            <a:ext cx="762000" cy="381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/>
              <a:t>Column Binder</a:t>
            </a:r>
            <a:endParaRPr kumimoji="1" lang="ko-KR" altLang="en-US" sz="1200" dirty="0"/>
          </a:p>
        </p:txBody>
      </p:sp>
      <p:sp>
        <p:nvSpPr>
          <p:cNvPr id="31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894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18</a:t>
            </a:fld>
            <a:endParaRPr lang="uk-UA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18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ko-KR" sz="1400" b="1" dirty="0">
                <a:latin typeface="+mn-ea"/>
              </a:rPr>
              <a:t>Recipe Save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2238113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Delete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 </a:t>
            </a:r>
            <a:r>
              <a:rPr kumimoji="1" lang="ko-KR" altLang="en-US" sz="1200" dirty="0">
                <a:latin typeface="+mn-ea"/>
              </a:rPr>
              <a:t>삭제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Save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 </a:t>
            </a:r>
            <a:r>
              <a:rPr kumimoji="1" lang="ko-KR" altLang="en-US" sz="1200" dirty="0">
                <a:latin typeface="+mn-ea"/>
              </a:rPr>
              <a:t>저장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Run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 </a:t>
            </a:r>
            <a:r>
              <a:rPr kumimoji="1" lang="ko-KR" altLang="en-US" sz="1200" dirty="0">
                <a:latin typeface="+mn-ea"/>
              </a:rPr>
              <a:t>실행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ko-KR" altLang="en-US" sz="1200" b="1" dirty="0">
                <a:latin typeface="+mn-ea"/>
              </a:rPr>
              <a:t>결과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3</a:t>
            </a:r>
            <a:r>
              <a:rPr kumimoji="1" lang="ko-KR" altLang="en-US" sz="1200" dirty="0">
                <a:latin typeface="+mn-ea"/>
              </a:rPr>
              <a:t>번 </a:t>
            </a:r>
            <a:r>
              <a:rPr kumimoji="1" lang="en-US" altLang="ko-KR" sz="1200" dirty="0">
                <a:latin typeface="+mn-ea"/>
              </a:rPr>
              <a:t>Run</a:t>
            </a:r>
            <a:r>
              <a:rPr kumimoji="1" lang="ko-KR" altLang="en-US" sz="1200" dirty="0">
                <a:latin typeface="+mn-ea"/>
              </a:rPr>
              <a:t>을 하게 되면 해당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의 결과값을 확인할 수 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09853"/>
            <a:ext cx="6096000" cy="5000910"/>
          </a:xfrm>
          <a:prstGeom prst="rect">
            <a:avLst/>
          </a:prstGeom>
        </p:spPr>
      </p:pic>
      <p:sp>
        <p:nvSpPr>
          <p:cNvPr id="31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3835015"/>
            <a:ext cx="47625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2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839777"/>
            <a:ext cx="38100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3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835014"/>
            <a:ext cx="38100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4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4191000"/>
            <a:ext cx="6096000" cy="24384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5" name="TextBox 18">
            <a:extLst>
              <a:ext uri="{FF2B5EF4-FFF2-40B4-BE49-F238E27FC236}">
                <a16:creationId xmlns:a16="http://schemas.microsoft.com/office/drawing/2014/main" id="{09BC0862-5C5C-3246-92EB-FC27838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5500" y="3579427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6265" y="3573076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" y="4191000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9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4631" y="3854449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412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09853"/>
            <a:ext cx="6432919" cy="4923489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19</a:t>
            </a:fld>
            <a:endParaRPr lang="uk-UA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19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Add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477328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Add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마우스 우클릭을 하게 되면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를 추가할 수 있는 버튼이 생성됨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input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Add</a:t>
            </a:r>
            <a:r>
              <a:rPr kumimoji="1" lang="ko-KR" altLang="en-US" sz="1200" dirty="0">
                <a:latin typeface="+mn-ea"/>
              </a:rPr>
              <a:t>버튼을 클릭하게 되면 새로운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 입력 창이 나오게 된다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667000"/>
            <a:ext cx="476250" cy="20358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188" y="2438400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99" y="3685290"/>
            <a:ext cx="6400801" cy="284805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1" name="TextBox 18">
            <a:extLst>
              <a:ext uri="{FF2B5EF4-FFF2-40B4-BE49-F238E27FC236}">
                <a16:creationId xmlns:a16="http://schemas.microsoft.com/office/drawing/2014/main" id="{09BC0862-5C5C-3246-92EB-FC27838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950" y="3593215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490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</a:t>
            </a:fld>
            <a:endParaRPr lang="uk-UA" spc="-5" dirty="0"/>
          </a:p>
        </p:txBody>
      </p:sp>
      <p:grpSp>
        <p:nvGrpSpPr>
          <p:cNvPr id="3" name="그룹 2"/>
          <p:cNvGrpSpPr/>
          <p:nvPr/>
        </p:nvGrpSpPr>
        <p:grpSpPr>
          <a:xfrm>
            <a:off x="3486279" y="1066800"/>
            <a:ext cx="5238750" cy="522873"/>
            <a:chOff x="3486279" y="3048000"/>
            <a:chExt cx="5238750" cy="522873"/>
          </a:xfrm>
        </p:grpSpPr>
        <p:sp>
          <p:nvSpPr>
            <p:cNvPr id="25" name="텍스트 개체 틀 3">
              <a:extLst>
                <a:ext uri="{FF2B5EF4-FFF2-40B4-BE49-F238E27FC236}">
                  <a16:creationId xmlns:a16="http://schemas.microsoft.com/office/drawing/2014/main" id="{F746F5C5-855A-1D42-803E-99AC8A6E9238}"/>
                </a:ext>
              </a:extLst>
            </p:cNvPr>
            <p:cNvSpPr txBox="1">
              <a:spLocks/>
            </p:cNvSpPr>
            <p:nvPr/>
          </p:nvSpPr>
          <p:spPr>
            <a:xfrm>
              <a:off x="3486279" y="3048000"/>
              <a:ext cx="5238750" cy="477837"/>
            </a:xfrm>
            <a:prstGeom prst="rect">
              <a:avLst/>
            </a:prstGeom>
          </p:spPr>
          <p:txBody>
            <a:bodyPr anchor="ctr"/>
            <a:lstStyle>
              <a:lvl1pPr marL="0">
                <a:defRPr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algn="ctr" latinLnBrk="0"/>
              <a:r>
                <a:rPr lang="ko-KR" altLang="en-US" sz="3000" b="1" kern="0" dirty="0">
                  <a:solidFill>
                    <a:sysClr val="windowText" lastClr="000000"/>
                  </a:solidFill>
                  <a:latin typeface="+mj-ea"/>
                  <a:ea typeface="+mj-ea"/>
                  <a:cs typeface="Nanum Gothic" charset="-127"/>
                </a:rPr>
                <a:t>목차</a:t>
              </a:r>
            </a:p>
          </p:txBody>
        </p:sp>
        <p:cxnSp>
          <p:nvCxnSpPr>
            <p:cNvPr id="26" name="직선 연결선 36">
              <a:extLst>
                <a:ext uri="{FF2B5EF4-FFF2-40B4-BE49-F238E27FC236}">
                  <a16:creationId xmlns:a16="http://schemas.microsoft.com/office/drawing/2014/main" id="{6C4E76C9-1A85-764D-9F7A-DAFDF886628F}"/>
                </a:ext>
              </a:extLst>
            </p:cNvPr>
            <p:cNvCxnSpPr/>
            <p:nvPr/>
          </p:nvCxnSpPr>
          <p:spPr>
            <a:xfrm flipH="1">
              <a:off x="3486279" y="3570873"/>
              <a:ext cx="5219443" cy="0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accent1">
                      <a:lumMod val="0"/>
                      <a:lumOff val="100000"/>
                    </a:schemeClr>
                  </a:gs>
                  <a:gs pos="33000">
                    <a:schemeClr val="bg1">
                      <a:lumMod val="75000"/>
                    </a:schemeClr>
                  </a:gs>
                  <a:gs pos="6600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/>
          <p:cNvSpPr txBox="1"/>
          <p:nvPr/>
        </p:nvSpPr>
        <p:spPr>
          <a:xfrm>
            <a:off x="5165889" y="2121031"/>
            <a:ext cx="25740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ko-KR" dirty="0">
                <a:latin typeface="+mn-ea"/>
              </a:rPr>
              <a:t>NEXPOM</a:t>
            </a:r>
            <a:r>
              <a:rPr kumimoji="1" lang="ko-KR" altLang="en-US" dirty="0">
                <a:latin typeface="+mn-ea"/>
              </a:rPr>
              <a:t> 구성</a:t>
            </a:r>
            <a:endParaRPr kumimoji="1"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r>
              <a:rPr kumimoji="1" lang="en-US" altLang="ko-KR" dirty="0">
                <a:latin typeface="+mn-ea"/>
              </a:rPr>
              <a:t>NEXPOM </a:t>
            </a:r>
            <a:r>
              <a:rPr kumimoji="1" lang="ko-KR" altLang="en-US" dirty="0">
                <a:latin typeface="+mn-ea"/>
              </a:rPr>
              <a:t>기능 설명</a:t>
            </a:r>
            <a:endParaRPr kumimoji="1" lang="en-US" altLang="ko-KR" dirty="0">
              <a:latin typeface="+mn-ea"/>
            </a:endParaRPr>
          </a:p>
          <a:p>
            <a:pPr marL="342900" indent="-342900">
              <a:buAutoNum type="arabicPeriod"/>
            </a:pP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 err="1">
                <a:latin typeface="+mn-ea"/>
              </a:rPr>
              <a:t>Datasource</a:t>
            </a:r>
            <a:endParaRPr kumimoji="1"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+mn-ea"/>
              </a:rPr>
              <a:t>Scenario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+mn-ea"/>
              </a:rPr>
              <a:t>Dashboard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+mn-ea"/>
              </a:rPr>
              <a:t>Job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+mn-ea"/>
              </a:rPr>
              <a:t>App</a:t>
            </a:r>
          </a:p>
          <a:p>
            <a:pPr marL="285750" indent="-285750">
              <a:buFontTx/>
              <a:buChar char="-"/>
            </a:pPr>
            <a:r>
              <a:rPr kumimoji="1" lang="en-US" altLang="ko-KR" dirty="0">
                <a:latin typeface="+mn-ea"/>
              </a:rPr>
              <a:t>User, Level</a:t>
            </a:r>
            <a:endParaRPr kumimoji="1"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122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09852"/>
            <a:ext cx="6415834" cy="4839247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20</a:t>
            </a:fld>
            <a:endParaRPr lang="uk-UA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20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23491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Recipe Add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4336252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 명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 type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 타입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Spark </a:t>
            </a:r>
            <a:r>
              <a:rPr kumimoji="1" lang="en-US" altLang="ko-KR" sz="1200" dirty="0" err="1">
                <a:latin typeface="+mn-ea"/>
              </a:rPr>
              <a:t>Sql</a:t>
            </a:r>
            <a:r>
              <a:rPr kumimoji="1" lang="en-US" altLang="ko-KR" sz="1200" dirty="0">
                <a:latin typeface="+mn-ea"/>
              </a:rPr>
              <a:t> : Spark </a:t>
            </a:r>
            <a:r>
              <a:rPr kumimoji="1" lang="en-US" altLang="ko-KR" sz="1200" dirty="0" err="1">
                <a:latin typeface="+mn-ea"/>
              </a:rPr>
              <a:t>sql</a:t>
            </a:r>
            <a:r>
              <a:rPr kumimoji="1" lang="ko-KR" altLang="en-US" sz="1200" dirty="0">
                <a:latin typeface="+mn-ea"/>
              </a:rPr>
              <a:t>을 이용한 </a:t>
            </a:r>
            <a:r>
              <a:rPr kumimoji="1" lang="en-US" altLang="ko-KR" sz="1200" dirty="0">
                <a:latin typeface="+mn-ea"/>
              </a:rPr>
              <a:t>Recipe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Python Code : Python code</a:t>
            </a:r>
            <a:r>
              <a:rPr kumimoji="1" lang="ko-KR" altLang="en-US" sz="1200" dirty="0">
                <a:latin typeface="+mn-ea"/>
              </a:rPr>
              <a:t>를 이용한 </a:t>
            </a:r>
            <a:r>
              <a:rPr kumimoji="1" lang="en-US" altLang="ko-KR" sz="1200" dirty="0">
                <a:latin typeface="+mn-ea"/>
              </a:rPr>
              <a:t>Recipe 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Scala Code : Scala code</a:t>
            </a:r>
            <a:r>
              <a:rPr kumimoji="1" lang="ko-KR" altLang="en-US" sz="1200" dirty="0">
                <a:latin typeface="+mn-ea"/>
              </a:rPr>
              <a:t>를 이용한 </a:t>
            </a:r>
            <a:r>
              <a:rPr kumimoji="1" lang="en-US" altLang="ko-KR" sz="1200" dirty="0">
                <a:latin typeface="+mn-ea"/>
              </a:rPr>
              <a:t>Recipe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From recipe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해당 시나리오에 등록된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 중 연결할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를 추가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Edge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연결된 </a:t>
            </a:r>
            <a:r>
              <a:rPr kumimoji="1" lang="en-US" altLang="ko-KR" sz="1200" dirty="0">
                <a:latin typeface="+mn-ea"/>
              </a:rPr>
              <a:t>Recipe.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삭제도 가능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Query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Recipe type</a:t>
            </a:r>
            <a:r>
              <a:rPr kumimoji="1" lang="ko-KR" altLang="en-US" sz="1200" dirty="0">
                <a:latin typeface="+mn-ea"/>
              </a:rPr>
              <a:t>별 </a:t>
            </a:r>
            <a:r>
              <a:rPr kumimoji="1" lang="en-US" altLang="ko-KR" sz="1200" dirty="0">
                <a:latin typeface="+mn-ea"/>
              </a:rPr>
              <a:t>Query </a:t>
            </a:r>
            <a:r>
              <a:rPr kumimoji="1" lang="ko-KR" altLang="en-US" sz="1200" dirty="0">
                <a:latin typeface="+mn-ea"/>
              </a:rPr>
              <a:t>입력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Beautify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쿼리를 자동으로 정렬을 해준다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Spark </a:t>
            </a:r>
            <a:r>
              <a:rPr kumimoji="1" lang="en-US" altLang="ko-KR" sz="1200" dirty="0" err="1">
                <a:latin typeface="+mn-ea"/>
              </a:rPr>
              <a:t>Sql</a:t>
            </a:r>
            <a:r>
              <a:rPr kumimoji="1" lang="ko-KR" altLang="en-US" sz="1200" dirty="0">
                <a:latin typeface="+mn-ea"/>
              </a:rPr>
              <a:t>만 해당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3935513"/>
            <a:ext cx="4800600" cy="1584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162558"/>
            <a:ext cx="4800600" cy="1584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379450"/>
            <a:ext cx="4800599" cy="1584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555466"/>
            <a:ext cx="4800599" cy="1584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599" y="4759674"/>
            <a:ext cx="4800599" cy="169818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" name="타원 2"/>
          <p:cNvSpPr/>
          <p:nvPr/>
        </p:nvSpPr>
        <p:spPr>
          <a:xfrm>
            <a:off x="6599827" y="3935513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b="1">
                <a:solidFill>
                  <a:srgbClr val="FF0000"/>
                </a:solidFill>
              </a:rPr>
              <a:t>1</a:t>
            </a:r>
            <a:endParaRPr kumimoji="1"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599827" y="4154963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</a:rPr>
              <a:t>2</a:t>
            </a:r>
            <a:endParaRPr kumimoji="1"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6599827" y="4370092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</a:rPr>
              <a:t>3</a:t>
            </a:r>
            <a:endParaRPr kumimoji="1"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599827" y="4564501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</a:rPr>
              <a:t>4</a:t>
            </a:r>
            <a:endParaRPr kumimoji="1"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6599827" y="4758910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b="1" dirty="0">
                <a:solidFill>
                  <a:srgbClr val="FF0000"/>
                </a:solidFill>
              </a:rPr>
              <a:t>5</a:t>
            </a:r>
            <a:endParaRPr kumimoji="1"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816477A-A5FA-F34C-B7C6-789EA227F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592" y="4800284"/>
            <a:ext cx="457200" cy="1584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36" name="타원 35"/>
          <p:cNvSpPr/>
          <p:nvPr/>
        </p:nvSpPr>
        <p:spPr>
          <a:xfrm>
            <a:off x="1199140" y="5005293"/>
            <a:ext cx="144000" cy="14400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R" sz="800" dirty="0">
                <a:solidFill>
                  <a:srgbClr val="FF0000"/>
                </a:solidFill>
              </a:rPr>
              <a:t>6</a:t>
            </a:r>
            <a:endParaRPr kumimoji="1"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1" name="object 2">
            <a:extLst>
              <a:ext uri="{FF2B5EF4-FFF2-40B4-BE49-F238E27FC236}">
                <a16:creationId xmlns:a16="http://schemas.microsoft.com/office/drawing/2014/main" id="{768BA309-B45B-E14D-A091-2E77DD9CD5CA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72390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Scenario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024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21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22125D8-D51C-3345-BE4D-F9DC47C7A934}"/>
              </a:ext>
            </a:extLst>
          </p:cNvPr>
          <p:cNvSpPr txBox="1">
            <a:spLocks/>
          </p:cNvSpPr>
          <p:nvPr/>
        </p:nvSpPr>
        <p:spPr>
          <a:xfrm>
            <a:off x="3505200" y="3034983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Menu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493EBE95-8637-9143-8859-D18798BE1006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39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38656B5-03B5-2744-9236-E12913C18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66" y="1420072"/>
            <a:ext cx="5191526" cy="2323709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22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8686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Menu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22</a:t>
            </a:fld>
            <a:endParaRPr lang="uk-UA" spc="-5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162C9893-5E2A-814B-AE87-BED556B33FCE}"/>
              </a:ext>
            </a:extLst>
          </p:cNvPr>
          <p:cNvSpPr/>
          <p:nvPr/>
        </p:nvSpPr>
        <p:spPr>
          <a:xfrm>
            <a:off x="914400" y="2133600"/>
            <a:ext cx="15240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4622A74B-E621-5F4C-A007-26424DA4CC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84" y="3639017"/>
            <a:ext cx="5117228" cy="2855552"/>
          </a:xfrm>
          <a:prstGeom prst="rect">
            <a:avLst/>
          </a:prstGeom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A76A5033-341B-4B49-A61E-5DBAECD431FD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+mn-ea"/>
              </a:rPr>
              <a:t>Menu </a:t>
            </a:r>
            <a:r>
              <a:rPr kumimoji="1" lang="ko-KR" altLang="en-US" sz="1400" b="1" dirty="0">
                <a:latin typeface="+mn-ea"/>
              </a:rPr>
              <a:t>등록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0C15A6-D6B4-714B-9BD5-1227716C0AE8}"/>
              </a:ext>
            </a:extLst>
          </p:cNvPr>
          <p:cNvSpPr/>
          <p:nvPr/>
        </p:nvSpPr>
        <p:spPr>
          <a:xfrm>
            <a:off x="8305800" y="1609854"/>
            <a:ext cx="3657600" cy="1107996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1200" dirty="0"/>
              <a:t>메뉴 관리에서는 </a:t>
            </a:r>
            <a:r>
              <a:rPr kumimoji="1" lang="en-US" altLang="ko-KR" sz="1200" dirty="0"/>
              <a:t>NEXPOM </a:t>
            </a:r>
            <a:r>
              <a:rPr kumimoji="1" lang="ko-KR" altLang="en-US" sz="1200" dirty="0"/>
              <a:t>모니터링 메인 화면 좌측의 메뉴를 설정하는 기능입니다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기본으로 </a:t>
            </a:r>
            <a:r>
              <a:rPr kumimoji="1" lang="en-US" altLang="ko-KR" sz="1200" dirty="0"/>
              <a:t>NEXPOM</a:t>
            </a:r>
            <a:r>
              <a:rPr kumimoji="1" lang="ko-KR" altLang="en-US" sz="1200" dirty="0"/>
              <a:t>이 제공하는 시나리오를 바탕으로 구성된 메뉴가 설정되며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사용자는 직접 메뉴를 편집할 수 있습니다</a:t>
            </a:r>
            <a:r>
              <a:rPr kumimoji="1" lang="en-US" altLang="ko-KR" sz="12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+mj-ea"/>
              </a:rPr>
              <a:t>❖ 설정방법 </a:t>
            </a:r>
            <a:r>
              <a:rPr kumimoji="1" lang="en-US" altLang="ko-KR" sz="1200" b="1" dirty="0">
                <a:latin typeface="+mj-ea"/>
              </a:rPr>
              <a:t>: </a:t>
            </a:r>
            <a:r>
              <a:rPr kumimoji="1" lang="ko-KR" altLang="en-US" sz="1200" b="1" dirty="0">
                <a:latin typeface="+mj-ea"/>
              </a:rPr>
              <a:t>관리자 화면 </a:t>
            </a:r>
            <a:r>
              <a:rPr kumimoji="1" lang="en-US" altLang="ko-KR" sz="1200" b="1" dirty="0">
                <a:latin typeface="+mj-ea"/>
              </a:rPr>
              <a:t>➜ </a:t>
            </a:r>
            <a:r>
              <a:rPr kumimoji="1" lang="ko-KR" altLang="en-US" sz="1200" b="1" dirty="0">
                <a:latin typeface="+mj-ea"/>
              </a:rPr>
              <a:t>메뉴 관리</a:t>
            </a:r>
            <a:endParaRPr lang="en-US" altLang="ko-KR" sz="1200" b="1" dirty="0">
              <a:latin typeface="+mj-ea"/>
              <a:cs typeface="Arial Hebrew" charset="-79"/>
            </a:endParaRPr>
          </a:p>
        </p:txBody>
      </p:sp>
      <p:sp>
        <p:nvSpPr>
          <p:cNvPr id="12" name="오른쪽 화살표[R] 11"/>
          <p:cNvSpPr/>
          <p:nvPr/>
        </p:nvSpPr>
        <p:spPr>
          <a:xfrm>
            <a:off x="2825088" y="4044630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3035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23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23</a:t>
            </a:fld>
            <a:endParaRPr lang="uk-UA" spc="-5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9D920FE-B0A7-C141-A101-A079B4FD0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4" y="1459362"/>
            <a:ext cx="6790656" cy="372223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6A0EEB-4EB9-BC4B-84E2-98163E39D9E3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F377F6A-6670-CB4A-9323-FE98BE6F5FBC}"/>
              </a:ext>
            </a:extLst>
          </p:cNvPr>
          <p:cNvSpPr/>
          <p:nvPr/>
        </p:nvSpPr>
        <p:spPr>
          <a:xfrm>
            <a:off x="8305800" y="1609854"/>
            <a:ext cx="3657600" cy="276998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Menu set name</a:t>
            </a:r>
            <a:r>
              <a:rPr kumimoji="1" lang="ko-KR" altLang="en-US" sz="1200" b="1" dirty="0">
                <a:latin typeface="+mn-ea"/>
              </a:rPr>
              <a:t> 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메뉴셋명을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Main page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메인페이지를 지정한다</a:t>
            </a:r>
            <a:r>
              <a:rPr kumimoji="1" lang="en-US" altLang="ko-KR" sz="1200" dirty="0">
                <a:latin typeface="+mn-ea"/>
              </a:rPr>
              <a:t>.</a:t>
            </a:r>
            <a:r>
              <a:rPr kumimoji="1" lang="ko-KR" altLang="en-US" sz="1200" dirty="0">
                <a:latin typeface="+mn-ea"/>
              </a:rPr>
              <a:t> 지정이 안되어있으면 메뉴 첫번째 메뉴로 이동한다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Add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1depth</a:t>
            </a:r>
            <a:r>
              <a:rPr kumimoji="1" lang="ko-KR" altLang="en-US" sz="1200" dirty="0">
                <a:latin typeface="+mn-ea"/>
              </a:rPr>
              <a:t>의 상위메뉴 추가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특정 앱에 대한 사용자 메뉴를 아래와 같이 구성할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기본 </a:t>
            </a:r>
            <a:r>
              <a:rPr kumimoji="1" lang="en-US" altLang="ko-KR" sz="1200" dirty="0">
                <a:latin typeface="+mn-ea"/>
              </a:rPr>
              <a:t>2depth</a:t>
            </a:r>
            <a:r>
              <a:rPr kumimoji="1" lang="ko-KR" altLang="en-US" sz="1200" dirty="0">
                <a:latin typeface="+mn-ea"/>
              </a:rPr>
              <a:t>로 구성이 되며 메뉴셋의 메인페이지를 따로 설정할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sp>
        <p:nvSpPr>
          <p:cNvPr id="10" name="object 2"/>
          <p:cNvSpPr txBox="1">
            <a:spLocks/>
          </p:cNvSpPr>
          <p:nvPr/>
        </p:nvSpPr>
        <p:spPr>
          <a:xfrm>
            <a:off x="685800" y="670383"/>
            <a:ext cx="8686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Menu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40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24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24</a:t>
            </a:fld>
            <a:endParaRPr lang="uk-UA" spc="-5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65A7EB-1DC7-F649-B227-1E25D0777E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24" y="1371600"/>
            <a:ext cx="6790656" cy="3722238"/>
          </a:xfrm>
          <a:prstGeom prst="rect">
            <a:avLst/>
          </a:prstGeom>
        </p:spPr>
      </p:pic>
      <p:cxnSp>
        <p:nvCxnSpPr>
          <p:cNvPr id="7" name="꺾인 연결선[E] 6">
            <a:extLst>
              <a:ext uri="{FF2B5EF4-FFF2-40B4-BE49-F238E27FC236}">
                <a16:creationId xmlns:a16="http://schemas.microsoft.com/office/drawing/2014/main" id="{5C2F2518-8121-A443-933A-A8EDF64396C6}"/>
              </a:ext>
            </a:extLst>
          </p:cNvPr>
          <p:cNvCxnSpPr/>
          <p:nvPr/>
        </p:nvCxnSpPr>
        <p:spPr>
          <a:xfrm rot="5400000" flipH="1" flipV="1">
            <a:off x="4509928" y="1190845"/>
            <a:ext cx="464564" cy="2092789"/>
          </a:xfrm>
          <a:prstGeom prst="bentConnector3">
            <a:avLst>
              <a:gd name="adj1" fmla="val 149207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13">
            <a:extLst>
              <a:ext uri="{FF2B5EF4-FFF2-40B4-BE49-F238E27FC236}">
                <a16:creationId xmlns:a16="http://schemas.microsoft.com/office/drawing/2014/main" id="{7CDDB0C1-C075-A94F-B06A-4203E6000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231" y="2469521"/>
            <a:ext cx="357169" cy="3314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E3F43DC-538B-0848-8001-90A34B42B21B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DBA3E6-864B-DD44-AD39-411A4B6B084C}"/>
              </a:ext>
            </a:extLst>
          </p:cNvPr>
          <p:cNvSpPr/>
          <p:nvPr/>
        </p:nvSpPr>
        <p:spPr>
          <a:xfrm>
            <a:off x="8305800" y="1609854"/>
            <a:ext cx="3657600" cy="3157788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Menu name</a:t>
            </a:r>
            <a:r>
              <a:rPr kumimoji="1" lang="ko-KR" altLang="en-US" sz="1200" b="1" dirty="0">
                <a:latin typeface="+mn-ea"/>
              </a:rPr>
              <a:t> 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메뉴명을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Main </a:t>
            </a:r>
            <a:r>
              <a:rPr kumimoji="1" lang="en-US" altLang="ko-KR" sz="1200" b="1" dirty="0" err="1">
                <a:latin typeface="+mn-ea"/>
              </a:rPr>
              <a:t>desc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해당 메뉴에 대한 설명을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Menu Link </a:t>
            </a:r>
            <a:r>
              <a:rPr kumimoji="1" lang="en-US" altLang="ko-KR" sz="1200" b="1" dirty="0" err="1">
                <a:latin typeface="+mn-ea"/>
              </a:rPr>
              <a:t>Url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1depth</a:t>
            </a:r>
            <a:r>
              <a:rPr kumimoji="1" lang="ko-KR" altLang="en-US" sz="1200" dirty="0">
                <a:latin typeface="+mn-ea"/>
              </a:rPr>
              <a:t>의 상위메뉴 추가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ko-KR" altLang="en-US" sz="1200" b="1" dirty="0">
                <a:latin typeface="+mn-ea"/>
              </a:rPr>
              <a:t>해당 메뉴 설정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해당 메뉴에 대한 설정값을 입력한다</a:t>
            </a:r>
            <a:endParaRPr kumimoji="1" lang="en-US" altLang="ko-KR" sz="1200" dirty="0">
              <a:latin typeface="+mn-ea"/>
            </a:endParaRP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특정 앱에 대한 사용자 메뉴를 아래와 같이 구성할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기본 </a:t>
            </a:r>
            <a:r>
              <a:rPr kumimoji="1" lang="en-US" altLang="ko-KR" sz="1200" dirty="0">
                <a:latin typeface="+mn-ea"/>
              </a:rPr>
              <a:t>2depth</a:t>
            </a:r>
            <a:r>
              <a:rPr kumimoji="1" lang="ko-KR" altLang="en-US" sz="1200" dirty="0">
                <a:latin typeface="+mn-ea"/>
              </a:rPr>
              <a:t>로 구성이 되며 메뉴셋의 메인페이지를 따로 설정할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7D9003-A5D9-E44B-9B36-366FAAD87C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23" y="2082202"/>
            <a:ext cx="3172364" cy="1446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3" name="object 2"/>
          <p:cNvSpPr txBox="1">
            <a:spLocks/>
          </p:cNvSpPr>
          <p:nvPr/>
        </p:nvSpPr>
        <p:spPr>
          <a:xfrm>
            <a:off x="685800" y="670383"/>
            <a:ext cx="8686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Menu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72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25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5927467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25</a:t>
            </a:fld>
            <a:endParaRPr lang="uk-UA" spc="-5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9097D373-86B9-0141-8FC1-E0451E4111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7" y="1432335"/>
            <a:ext cx="7590783" cy="44538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EA359C8-C6F3-9B4D-BDEA-D447245374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17432"/>
            <a:ext cx="3471163" cy="32371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5FA301-B701-374F-B417-63FDFAB146C6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0F75A37-B9FB-9443-9094-31F88B343F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2116548"/>
            <a:ext cx="3172364" cy="144681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E4D881E-221A-B144-8ECD-E61952C5D3CF}"/>
              </a:ext>
            </a:extLst>
          </p:cNvPr>
          <p:cNvSpPr/>
          <p:nvPr/>
        </p:nvSpPr>
        <p:spPr>
          <a:xfrm>
            <a:off x="8305800" y="1609854"/>
            <a:ext cx="3657600" cy="830997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latin typeface="+mn-ea"/>
              </a:rPr>
              <a:t>특정 앱에 대한 사용자 메뉴를 아래와 같이 구성할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기본 </a:t>
            </a:r>
            <a:r>
              <a:rPr kumimoji="1" lang="en-US" altLang="ko-KR" sz="1200" dirty="0">
                <a:latin typeface="+mn-ea"/>
              </a:rPr>
              <a:t>2depth</a:t>
            </a:r>
            <a:r>
              <a:rPr kumimoji="1" lang="ko-KR" altLang="en-US" sz="1200" dirty="0">
                <a:latin typeface="+mn-ea"/>
              </a:rPr>
              <a:t>로 구성이 되며 메뉴셋의 메인페이지를 따로 설정할 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6AFAB79B-BECE-B34F-A000-5072B1FE07B9}"/>
              </a:ext>
            </a:extLst>
          </p:cNvPr>
          <p:cNvCxnSpPr/>
          <p:nvPr/>
        </p:nvCxnSpPr>
        <p:spPr>
          <a:xfrm rot="16200000" flipV="1">
            <a:off x="3974902" y="-369487"/>
            <a:ext cx="976727" cy="5150565"/>
          </a:xfrm>
          <a:prstGeom prst="bentConnector3">
            <a:avLst>
              <a:gd name="adj1" fmla="val 123405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13">
            <a:extLst>
              <a:ext uri="{FF2B5EF4-FFF2-40B4-BE49-F238E27FC236}">
                <a16:creationId xmlns:a16="http://schemas.microsoft.com/office/drawing/2014/main" id="{06E12863-5551-564F-BD4C-DA183A963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9962" y="2694159"/>
            <a:ext cx="357169" cy="331488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4" name="object 2"/>
          <p:cNvSpPr txBox="1">
            <a:spLocks/>
          </p:cNvSpPr>
          <p:nvPr/>
        </p:nvSpPr>
        <p:spPr>
          <a:xfrm>
            <a:off x="685800" y="670383"/>
            <a:ext cx="8686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Menu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1904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26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505200" y="3034983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Job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1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8283"/>
            <a:ext cx="5310433" cy="2817019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27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Job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27</a:t>
            </a:fld>
            <a:endParaRPr lang="uk-UA" spc="-5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16D26-CB7E-0348-9009-E67384B6EB6B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+mn-ea"/>
              </a:rPr>
              <a:t>Job </a:t>
            </a:r>
            <a:r>
              <a:rPr kumimoji="1" lang="ko-KR" altLang="en-US" sz="1400" b="1" dirty="0">
                <a:latin typeface="+mn-ea"/>
              </a:rPr>
              <a:t>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A610A-1ECC-C142-B0F9-3E3BC5966B4B}"/>
              </a:ext>
            </a:extLst>
          </p:cNvPr>
          <p:cNvSpPr/>
          <p:nvPr/>
        </p:nvSpPr>
        <p:spPr>
          <a:xfrm>
            <a:off x="8305800" y="1609854"/>
            <a:ext cx="3657600" cy="1015663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1200" dirty="0">
                <a:latin typeface="+mn-ea"/>
              </a:rPr>
              <a:t>Job</a:t>
            </a:r>
            <a:r>
              <a:rPr kumimoji="1" lang="ko-KR" altLang="en-US" sz="1200" dirty="0">
                <a:latin typeface="+mn-ea"/>
              </a:rPr>
              <a:t> 관리에서는 </a:t>
            </a:r>
            <a:r>
              <a:rPr kumimoji="1" lang="en-US" altLang="ko-KR" sz="1200" dirty="0">
                <a:latin typeface="+mn-ea"/>
              </a:rPr>
              <a:t>NEXBDP</a:t>
            </a:r>
            <a:r>
              <a:rPr kumimoji="1" lang="ko-KR" altLang="en-US" sz="1200" dirty="0">
                <a:latin typeface="+mn-ea"/>
              </a:rPr>
              <a:t>에 특정 시나리오에 대한 스케줄러를 생성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수정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삭제할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수 있습니다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endParaRPr kumimoji="1" lang="en-US" altLang="ko-KR" sz="1200" b="1" dirty="0">
              <a:latin typeface="+mn-ea"/>
            </a:endParaRPr>
          </a:p>
          <a:p>
            <a:r>
              <a:rPr kumimoji="1" lang="ko-KR" altLang="en-US" sz="1200" b="1" dirty="0">
                <a:latin typeface="+mn-ea"/>
              </a:rPr>
              <a:t>❖ 설정방법 </a:t>
            </a:r>
            <a:r>
              <a:rPr kumimoji="1" lang="en-US" altLang="ko-KR" sz="1200" b="1" dirty="0">
                <a:latin typeface="+mn-ea"/>
              </a:rPr>
              <a:t>: </a:t>
            </a:r>
            <a:r>
              <a:rPr kumimoji="1" lang="ko-KR" altLang="en-US" sz="1200" b="1" dirty="0">
                <a:latin typeface="+mn-ea"/>
              </a:rPr>
              <a:t>관리자 화면 </a:t>
            </a:r>
            <a:r>
              <a:rPr kumimoji="1" lang="en-US" altLang="ko-KR" sz="1200" b="1" dirty="0">
                <a:latin typeface="+mn-ea"/>
              </a:rPr>
              <a:t>➜ Job</a:t>
            </a:r>
            <a:r>
              <a:rPr kumimoji="1" lang="ko-KR" altLang="en-US" sz="1200" b="1" dirty="0">
                <a:latin typeface="+mn-ea"/>
              </a:rPr>
              <a:t> 관리 </a:t>
            </a:r>
            <a:r>
              <a:rPr kumimoji="1" lang="en-US" altLang="ko-KR" sz="1200" b="1" dirty="0">
                <a:latin typeface="+mn-ea"/>
              </a:rPr>
              <a:t>➜ Job</a:t>
            </a:r>
            <a:r>
              <a:rPr kumimoji="1" lang="ko-KR" altLang="en-US" sz="1200" b="1" dirty="0">
                <a:latin typeface="+mn-ea"/>
              </a:rPr>
              <a:t> 목록</a:t>
            </a:r>
            <a:endParaRPr lang="en-US" altLang="ko-KR" sz="1200" b="1" dirty="0">
              <a:latin typeface="+mn-ea"/>
              <a:cs typeface="Arial Hebrew" charset="-79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85800" y="1372419"/>
            <a:ext cx="4560148" cy="2419016"/>
            <a:chOff x="685800" y="1614462"/>
            <a:chExt cx="4560148" cy="2419016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614462"/>
              <a:ext cx="4560148" cy="2419016"/>
            </a:xfrm>
            <a:prstGeom prst="rect">
              <a:avLst/>
            </a:prstGeom>
          </p:spPr>
        </p:pic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06E12863-5551-564F-BD4C-DA183A963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00" y="1828800"/>
              <a:ext cx="826348" cy="685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</p:grpSp>
      <p:sp>
        <p:nvSpPr>
          <p:cNvPr id="14" name="오른쪽 화살표[R] 13"/>
          <p:cNvSpPr/>
          <p:nvPr/>
        </p:nvSpPr>
        <p:spPr>
          <a:xfrm>
            <a:off x="2825088" y="4044630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1740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7" y="1604320"/>
            <a:ext cx="7220707" cy="3824718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28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28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6633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4675767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App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시나리오가 등록된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을 선택한다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Scenario ID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시나리오를 검색 및 선택한다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Recipe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선택된 시나리오의 </a:t>
            </a:r>
            <a:r>
              <a:rPr kumimoji="1" lang="en-US" altLang="ko-KR" sz="1200" dirty="0">
                <a:latin typeface="+mn-ea"/>
              </a:rPr>
              <a:t>Recipe</a:t>
            </a:r>
            <a:r>
              <a:rPr kumimoji="1" lang="ko-KR" altLang="en-US" sz="1200" dirty="0">
                <a:latin typeface="+mn-ea"/>
              </a:rPr>
              <a:t>를 선택한다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Schedule this scenario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시나리오 대한 스케줄 여부를 선택한다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Interval</a:t>
            </a:r>
            <a:br>
              <a:rPr kumimoji="1" lang="en-US" altLang="ko-KR" sz="1200" b="1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스케줄에 대한 </a:t>
            </a:r>
            <a:r>
              <a:rPr kumimoji="1" lang="en-US" altLang="ko-KR" sz="1200" dirty="0">
                <a:latin typeface="+mn-ea"/>
              </a:rPr>
              <a:t>Interval</a:t>
            </a:r>
            <a:r>
              <a:rPr kumimoji="1" lang="ko-KR" altLang="en-US" sz="1200" dirty="0">
                <a:latin typeface="+mn-ea"/>
              </a:rPr>
              <a:t>을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선택하거나 직접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b="1" dirty="0">
                <a:latin typeface="+mn-ea"/>
              </a:rPr>
              <a:t>Ex)</a:t>
            </a: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>
                <a:latin typeface="+mn-ea"/>
              </a:rPr>
              <a:t>5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second : </a:t>
            </a:r>
            <a:r>
              <a:rPr kumimoji="1" lang="ko-KR" altLang="en-US" sz="1200" dirty="0">
                <a:latin typeface="+mn-ea"/>
              </a:rPr>
              <a:t>매 </a:t>
            </a:r>
            <a:r>
              <a:rPr kumimoji="1" lang="en-US" altLang="ko-KR" sz="1200" dirty="0">
                <a:latin typeface="+mn-ea"/>
              </a:rPr>
              <a:t>5</a:t>
            </a:r>
            <a:r>
              <a:rPr kumimoji="1" lang="ko-KR" altLang="en-US" sz="1200" dirty="0">
                <a:latin typeface="+mn-ea"/>
              </a:rPr>
              <a:t>초</a:t>
            </a:r>
            <a:endParaRPr kumimoji="1" lang="en-US" altLang="ko-KR" sz="1200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>
                <a:latin typeface="+mn-ea"/>
              </a:rPr>
              <a:t>1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hour : </a:t>
            </a:r>
            <a:r>
              <a:rPr kumimoji="1" lang="ko-KR" altLang="en-US" sz="1200" dirty="0">
                <a:latin typeface="+mn-ea"/>
              </a:rPr>
              <a:t>매 시간</a:t>
            </a:r>
            <a:endParaRPr kumimoji="1" lang="en-US" altLang="ko-KR" sz="1200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>
                <a:latin typeface="+mn-ea"/>
              </a:rPr>
              <a:t>4</a:t>
            </a:r>
            <a:r>
              <a:rPr kumimoji="1" lang="ko-KR" altLang="en-US" sz="1200" dirty="0">
                <a:latin typeface="+mn-ea"/>
              </a:rPr>
              <a:t> </a:t>
            </a:r>
            <a:r>
              <a:rPr kumimoji="1" lang="en-US" altLang="ko-KR" sz="1200" dirty="0">
                <a:latin typeface="+mn-ea"/>
              </a:rPr>
              <a:t>hour : </a:t>
            </a:r>
            <a:r>
              <a:rPr kumimoji="1" lang="ko-KR" altLang="en-US" sz="1200" dirty="0">
                <a:latin typeface="+mn-ea"/>
              </a:rPr>
              <a:t>매 </a:t>
            </a:r>
            <a:r>
              <a:rPr kumimoji="1" lang="en-US" altLang="ko-KR" sz="1200" dirty="0">
                <a:latin typeface="+mn-ea"/>
              </a:rPr>
              <a:t>4</a:t>
            </a:r>
            <a:r>
              <a:rPr kumimoji="1" lang="ko-KR" altLang="en-US" sz="1200" dirty="0">
                <a:latin typeface="+mn-ea"/>
              </a:rPr>
              <a:t>시간</a:t>
            </a:r>
            <a:endParaRPr kumimoji="1" lang="en-US" altLang="ko-KR" sz="1200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>
                <a:latin typeface="+mn-ea"/>
              </a:rPr>
              <a:t>Direct input : </a:t>
            </a:r>
            <a:r>
              <a:rPr kumimoji="1" lang="ko-KR" altLang="en-US" sz="1200" dirty="0">
                <a:latin typeface="+mn-ea"/>
              </a:rPr>
              <a:t>직접입력</a:t>
            </a:r>
            <a:endParaRPr kumimoji="1" lang="en-US" altLang="ko-KR" sz="1200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endParaRPr kumimoji="1" lang="en-US" altLang="ko-KR" sz="1200" b="1" dirty="0">
              <a:latin typeface="+mn-ea"/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645FF1E5-B620-494B-B871-3C57C0F1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286" y="1990417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09BC0862-5C5C-3246-92EB-FC27838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286" y="2237984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20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9286" y="2486093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9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7955" y="2744694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6C06DF97-11CA-8C44-8D58-E857CBEE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3705" y="3006882"/>
            <a:ext cx="28257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/>
            <a:r>
              <a:rPr lang="ko-KR" altLang="en-US" sz="1200" b="1" dirty="0">
                <a:solidFill>
                  <a:srgbClr val="FF0000"/>
                </a:solidFill>
              </a:rPr>
              <a:t>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2259703" y="2018830"/>
            <a:ext cx="5438251" cy="1117079"/>
            <a:chOff x="2259704" y="2018830"/>
            <a:chExt cx="5169794" cy="111707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1B70EC3-B32F-B04A-91E5-B3BA94E0BE33}"/>
                </a:ext>
              </a:extLst>
            </p:cNvPr>
            <p:cNvGrpSpPr/>
            <p:nvPr/>
          </p:nvGrpSpPr>
          <p:grpSpPr>
            <a:xfrm>
              <a:off x="2259704" y="2018830"/>
              <a:ext cx="5169794" cy="927999"/>
              <a:chOff x="1958970" y="1854816"/>
              <a:chExt cx="5546727" cy="927999"/>
            </a:xfrm>
          </p:grpSpPr>
          <p:sp>
            <p:nvSpPr>
              <p:cNvPr id="15" name="직사각형 13">
                <a:extLst>
                  <a:ext uri="{FF2B5EF4-FFF2-40B4-BE49-F238E27FC236}">
                    <a16:creationId xmlns:a16="http://schemas.microsoft.com/office/drawing/2014/main" id="{FB922DF0-28D2-6E4F-A280-AE7BD2AC9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497" y="1854816"/>
                <a:ext cx="5527671" cy="255587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177800" indent="-177800" algn="ctr">
                  <a:lnSpc>
                    <a:spcPct val="120000"/>
                  </a:lnSpc>
                  <a:spcBef>
                    <a:spcPct val="30000"/>
                  </a:spcBef>
                  <a:buFont typeface="Wingdings" pitchFamily="2" charset="2"/>
                  <a:buNone/>
                </a:pPr>
                <a:endParaRPr kumimoji="1" lang="ko-KR" altLang="en-US" sz="1200"/>
              </a:p>
            </p:txBody>
          </p:sp>
          <p:sp>
            <p:nvSpPr>
              <p:cNvPr id="16" name="직사각형 13">
                <a:extLst>
                  <a:ext uri="{FF2B5EF4-FFF2-40B4-BE49-F238E27FC236}">
                    <a16:creationId xmlns:a16="http://schemas.microsoft.com/office/drawing/2014/main" id="{DCB821E4-F9F5-5C45-89FF-23F0C899B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497" y="2114388"/>
                <a:ext cx="5537200" cy="183425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177800" indent="-177800" algn="ctr">
                  <a:lnSpc>
                    <a:spcPct val="120000"/>
                  </a:lnSpc>
                  <a:spcBef>
                    <a:spcPct val="30000"/>
                  </a:spcBef>
                  <a:buFont typeface="Wingdings" pitchFamily="2" charset="2"/>
                  <a:buNone/>
                </a:pPr>
                <a:endParaRPr kumimoji="1" lang="ko-KR" altLang="en-US" sz="1200"/>
              </a:p>
            </p:txBody>
          </p:sp>
          <p:sp>
            <p:nvSpPr>
              <p:cNvPr id="17" name="직사각형 15">
                <a:extLst>
                  <a:ext uri="{FF2B5EF4-FFF2-40B4-BE49-F238E27FC236}">
                    <a16:creationId xmlns:a16="http://schemas.microsoft.com/office/drawing/2014/main" id="{380281BD-3321-6847-9686-BB667C3FA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497" y="2320801"/>
                <a:ext cx="5537199" cy="22066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177800" indent="-177800" algn="ctr">
                  <a:lnSpc>
                    <a:spcPct val="120000"/>
                  </a:lnSpc>
                  <a:spcBef>
                    <a:spcPct val="30000"/>
                  </a:spcBef>
                  <a:buFont typeface="Wingdings" pitchFamily="2" charset="2"/>
                  <a:buNone/>
                </a:pPr>
                <a:endParaRPr kumimoji="1" lang="ko-KR" altLang="en-US" sz="1200"/>
              </a:p>
            </p:txBody>
          </p:sp>
          <p:sp>
            <p:nvSpPr>
              <p:cNvPr id="18" name="직사각형 15">
                <a:extLst>
                  <a:ext uri="{FF2B5EF4-FFF2-40B4-BE49-F238E27FC236}">
                    <a16:creationId xmlns:a16="http://schemas.microsoft.com/office/drawing/2014/main" id="{36EA01A0-D265-DD4E-BC04-ADA80515B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58970" y="2562153"/>
                <a:ext cx="5537199" cy="220662"/>
              </a:xfrm>
              <a:prstGeom prst="rect">
                <a:avLst/>
              </a:prstGeom>
              <a:noFill/>
              <a:ln w="12700">
                <a:solidFill>
                  <a:srgbClr val="FF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36000" tIns="36000" rIns="36000" bIns="36000" anchor="ctr"/>
              <a:lstStyle/>
              <a:p>
                <a:pPr marL="177800" indent="-177800" algn="ctr">
                  <a:lnSpc>
                    <a:spcPct val="120000"/>
                  </a:lnSpc>
                  <a:spcBef>
                    <a:spcPct val="30000"/>
                  </a:spcBef>
                  <a:buFont typeface="Wingdings" pitchFamily="2" charset="2"/>
                  <a:buNone/>
                </a:pPr>
                <a:endParaRPr kumimoji="1" lang="ko-KR" altLang="en-US" sz="1200"/>
              </a:p>
            </p:txBody>
          </p:sp>
        </p:grpSp>
        <p:sp>
          <p:nvSpPr>
            <p:cNvPr id="21" name="직사각형 15">
              <a:extLst>
                <a:ext uri="{FF2B5EF4-FFF2-40B4-BE49-F238E27FC236}">
                  <a16:creationId xmlns:a16="http://schemas.microsoft.com/office/drawing/2014/main" id="{36EA01A0-D265-DD4E-BC04-ADA80515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8583" y="2915247"/>
              <a:ext cx="5160913" cy="2206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</p:grpSp>
      <p:sp>
        <p:nvSpPr>
          <p:cNvPr id="22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Job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9738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29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29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6633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03412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Save</a:t>
            </a:r>
            <a:br>
              <a:rPr kumimoji="1" lang="en-US" altLang="ko-KR" sz="1200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Job</a:t>
            </a:r>
            <a:r>
              <a:rPr kumimoji="1" lang="ko-KR" altLang="en-US" sz="1200" dirty="0">
                <a:latin typeface="+mn-ea"/>
              </a:rPr>
              <a:t>을 등록한다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Run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선택된 시나리오를 실행하여 데이터 확인</a:t>
            </a:r>
            <a:r>
              <a:rPr kumimoji="1" lang="en-US" altLang="ko-KR" sz="1200" dirty="0">
                <a:latin typeface="+mn-ea"/>
              </a:rPr>
              <a:t>(3)</a:t>
            </a:r>
            <a:endParaRPr kumimoji="1" lang="en-US" altLang="ko-KR" sz="1200" b="1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09854"/>
            <a:ext cx="7025343" cy="3724146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645FF1E5-B620-494B-B871-3C57C0F1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3038300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09BC0862-5C5C-3246-92EB-FC27838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5625" y="3038300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20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7012" y="3379058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직사각형 13">
            <a:extLst>
              <a:ext uri="{FF2B5EF4-FFF2-40B4-BE49-F238E27FC236}">
                <a16:creationId xmlns:a16="http://schemas.microsoft.com/office/drawing/2014/main" id="{FB922DF0-28D2-6E4F-A280-AE7BD2AC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3616963"/>
            <a:ext cx="6553200" cy="118363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3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Job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2944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486279" y="3048000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NEXPOM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구성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96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30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30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>
                <a:latin typeface="+mn-ea"/>
              </a:rPr>
              <a:t>Job</a:t>
            </a:r>
            <a:r>
              <a:rPr kumimoji="1" lang="ko-KR" altLang="en-US" sz="1400" b="1" dirty="0">
                <a:latin typeface="+mn-ea"/>
              </a:rPr>
              <a:t> 확인</a:t>
            </a:r>
            <a:endParaRPr kumimoji="1" lang="en-US" altLang="ko-KR" sz="1400" b="1" dirty="0">
              <a:latin typeface="+mn-ea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299184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lvl="0" indent="-228600" latinLnBrk="0">
              <a:lnSpc>
                <a:spcPct val="120000"/>
              </a:lnSpc>
              <a:spcBef>
                <a:spcPct val="30000"/>
              </a:spcBef>
              <a:defRPr/>
            </a:pPr>
            <a:r>
              <a:rPr kumimoji="1" lang="ko-KR" altLang="en-US" sz="1200" dirty="0">
                <a:latin typeface="+mn-ea"/>
              </a:rPr>
              <a:t>등록된 </a:t>
            </a:r>
            <a:r>
              <a:rPr kumimoji="1" lang="en-US" altLang="ko-KR" sz="1200" dirty="0">
                <a:latin typeface="+mn-ea"/>
              </a:rPr>
              <a:t>Job</a:t>
            </a:r>
            <a:r>
              <a:rPr kumimoji="1" lang="ko-KR" altLang="en-US" sz="1200" dirty="0">
                <a:latin typeface="+mn-ea"/>
              </a:rPr>
              <a:t>의 </a:t>
            </a:r>
            <a:r>
              <a:rPr kumimoji="1" lang="en-US" altLang="ko-KR" sz="1200" dirty="0">
                <a:latin typeface="+mn-ea"/>
              </a:rPr>
              <a:t>Status</a:t>
            </a:r>
            <a:r>
              <a:rPr kumimoji="1" lang="ko-KR" altLang="en-US" sz="1200" dirty="0">
                <a:latin typeface="+mn-ea"/>
              </a:rPr>
              <a:t>를 확인할 수 있다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45670"/>
            <a:ext cx="5029200" cy="26578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596" y="3671909"/>
            <a:ext cx="5088884" cy="2673350"/>
          </a:xfrm>
          <a:prstGeom prst="rect">
            <a:avLst/>
          </a:prstGeom>
        </p:spPr>
      </p:pic>
      <p:sp>
        <p:nvSpPr>
          <p:cNvPr id="10" name="오른쪽 화살표[R] 9"/>
          <p:cNvSpPr/>
          <p:nvPr/>
        </p:nvSpPr>
        <p:spPr>
          <a:xfrm>
            <a:off x="2825088" y="4044630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Job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860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31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495634" y="3091638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App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8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716324"/>
            <a:ext cx="5334000" cy="28273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14462"/>
            <a:ext cx="4560148" cy="2419016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32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App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32</a:t>
            </a:fld>
            <a:endParaRPr lang="uk-UA" spc="-5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16D26-CB7E-0348-9009-E67384B6EB6B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+mn-ea"/>
              </a:rPr>
              <a:t>App </a:t>
            </a:r>
            <a:r>
              <a:rPr kumimoji="1" lang="ko-KR" altLang="en-US" sz="1400" b="1" dirty="0">
                <a:latin typeface="+mn-ea"/>
              </a:rPr>
              <a:t>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A610A-1ECC-C142-B0F9-3E3BC5966B4B}"/>
              </a:ext>
            </a:extLst>
          </p:cNvPr>
          <p:cNvSpPr/>
          <p:nvPr/>
        </p:nvSpPr>
        <p:spPr>
          <a:xfrm>
            <a:off x="8305800" y="1609854"/>
            <a:ext cx="3657600" cy="1015663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 관리에서는 </a:t>
            </a:r>
            <a:r>
              <a:rPr kumimoji="1" lang="en-US" altLang="ko-KR" sz="1200" dirty="0">
                <a:latin typeface="+mn-ea"/>
              </a:rPr>
              <a:t>NEXPOM</a:t>
            </a:r>
            <a:r>
              <a:rPr kumimoji="1" lang="ko-KR" altLang="en-US" sz="1200" dirty="0">
                <a:latin typeface="+mn-ea"/>
              </a:rPr>
              <a:t>에 등록된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을 생성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수정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삭제할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수 있습니다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ko-KR" altLang="en-US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+mn-ea"/>
              </a:rPr>
              <a:t>❖ 설정방법 </a:t>
            </a:r>
            <a:r>
              <a:rPr kumimoji="1" lang="en-US" altLang="ko-KR" sz="1200" b="1" dirty="0">
                <a:latin typeface="+mn-ea"/>
              </a:rPr>
              <a:t>: </a:t>
            </a:r>
            <a:r>
              <a:rPr kumimoji="1" lang="ko-KR" altLang="en-US" sz="1200" b="1" dirty="0">
                <a:latin typeface="+mn-ea"/>
              </a:rPr>
              <a:t>관리자 화면 </a:t>
            </a:r>
            <a:r>
              <a:rPr kumimoji="1" lang="en-US" altLang="ko-KR" sz="1200" b="1" dirty="0">
                <a:latin typeface="+mn-ea"/>
              </a:rPr>
              <a:t>➜ App</a:t>
            </a:r>
            <a:r>
              <a:rPr kumimoji="1" lang="ko-KR" altLang="en-US" sz="1200" b="1" dirty="0">
                <a:latin typeface="+mn-ea"/>
              </a:rPr>
              <a:t> 관리 </a:t>
            </a:r>
            <a:r>
              <a:rPr kumimoji="1" lang="en-US" altLang="ko-KR" sz="1200" b="1" dirty="0">
                <a:latin typeface="+mn-ea"/>
              </a:rPr>
              <a:t>➜ App</a:t>
            </a:r>
            <a:r>
              <a:rPr kumimoji="1" lang="ko-KR" altLang="en-US" sz="1200" b="1" dirty="0">
                <a:latin typeface="+mn-ea"/>
              </a:rPr>
              <a:t> 목록</a:t>
            </a:r>
            <a:endParaRPr lang="en-US" altLang="ko-KR" sz="1200" b="1" dirty="0">
              <a:latin typeface="+mn-ea"/>
              <a:cs typeface="Arial Hebrew" charset="-79"/>
            </a:endParaRPr>
          </a:p>
        </p:txBody>
      </p:sp>
      <p:sp>
        <p:nvSpPr>
          <p:cNvPr id="17" name="직사각형 13">
            <a:extLst>
              <a:ext uri="{FF2B5EF4-FFF2-40B4-BE49-F238E27FC236}">
                <a16:creationId xmlns:a16="http://schemas.microsoft.com/office/drawing/2014/main" id="{06E12863-5551-564F-BD4C-DA183A963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1828800"/>
            <a:ext cx="762000" cy="609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14" name="오른쪽 화살표[R] 13"/>
          <p:cNvSpPr/>
          <p:nvPr/>
        </p:nvSpPr>
        <p:spPr>
          <a:xfrm>
            <a:off x="2622974" y="4107817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132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604320"/>
            <a:ext cx="7220707" cy="3813436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33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33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6633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3449855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App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App Folder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의 폴더명을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Main Page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해당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의 메인으로 사용할 페이지를 등록한다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App link type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사용자 화면에서 앱을 선택할 경우 새창</a:t>
            </a:r>
            <a:r>
              <a:rPr kumimoji="1" lang="en-US" altLang="ko-KR" sz="1200" dirty="0">
                <a:latin typeface="+mn-ea"/>
              </a:rPr>
              <a:t>(Blank)</a:t>
            </a:r>
            <a:r>
              <a:rPr kumimoji="1" lang="ko-KR" altLang="en-US" sz="1200" dirty="0">
                <a:latin typeface="+mn-ea"/>
              </a:rPr>
              <a:t>이나 페이지 이동</a:t>
            </a:r>
            <a:r>
              <a:rPr kumimoji="1" lang="en-US" altLang="ko-KR" sz="1200" dirty="0">
                <a:latin typeface="+mn-ea"/>
              </a:rPr>
              <a:t>(Self)</a:t>
            </a:r>
            <a:r>
              <a:rPr kumimoji="1" lang="ko-KR" altLang="en-US" sz="1200" dirty="0">
                <a:latin typeface="+mn-ea"/>
              </a:rPr>
              <a:t>으로 설정할 수 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App </a:t>
            </a:r>
            <a:r>
              <a:rPr kumimoji="1" lang="en-US" altLang="ko-KR" sz="1200" b="1" dirty="0" err="1">
                <a:latin typeface="+mn-ea"/>
              </a:rPr>
              <a:t>auth</a:t>
            </a:r>
            <a:r>
              <a:rPr kumimoji="1" lang="en-US" altLang="ko-KR" sz="1200" b="1" dirty="0">
                <a:latin typeface="+mn-ea"/>
              </a:rPr>
              <a:t> setting</a:t>
            </a:r>
            <a:br>
              <a:rPr kumimoji="1" lang="en-US" altLang="ko-KR" sz="1200" b="1" dirty="0">
                <a:latin typeface="+mn-ea"/>
              </a:rPr>
            </a:b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에 대한 사용 권한을 레벨별로 적용할 수 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en-US" altLang="ko-KR" sz="1200" b="1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endParaRPr kumimoji="1" lang="en-US" altLang="ko-KR" sz="1200" b="1" dirty="0">
              <a:latin typeface="+mn-ea"/>
            </a:endParaRPr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App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887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83" y="1613030"/>
            <a:ext cx="7224424" cy="4160544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34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34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400" b="1" dirty="0"/>
              <a:t>Example</a:t>
            </a: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516441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 typeface="+mj-ea"/>
              <a:buAutoNum type="circleNumDbPlain"/>
            </a:pPr>
            <a:r>
              <a:rPr kumimoji="1" lang="en-US" altLang="ko-KR" sz="1200" dirty="0">
                <a:latin typeface="+mn-ea"/>
              </a:rPr>
              <a:t>TEST App</a:t>
            </a:r>
            <a:r>
              <a:rPr kumimoji="1" lang="ko-KR" altLang="en-US" sz="1200" dirty="0">
                <a:latin typeface="+mn-ea"/>
              </a:rPr>
              <a:t>에 대한 권한이 없을때 </a:t>
            </a:r>
            <a:r>
              <a:rPr kumimoji="1" lang="en-US" altLang="ko-KR" sz="1200" dirty="0">
                <a:latin typeface="+mn-ea"/>
              </a:rPr>
              <a:t>App</a:t>
            </a:r>
            <a:r>
              <a:rPr kumimoji="1" lang="ko-KR" altLang="en-US" sz="1200" dirty="0">
                <a:latin typeface="+mn-ea"/>
              </a:rPr>
              <a:t>에 접근을 하려고 하면 경고 메세지가 발생한다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 typeface="+mj-ea"/>
              <a:buAutoNum type="circleNumDbPlain"/>
            </a:pPr>
            <a:endParaRPr kumimoji="1" lang="en-US" altLang="ko-KR" sz="1200" dirty="0">
              <a:latin typeface="+mn-ea"/>
            </a:endParaRPr>
          </a:p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en-US" altLang="ko-KR" sz="1200" dirty="0">
                <a:latin typeface="+mn-ea"/>
              </a:rPr>
              <a:t>App </a:t>
            </a:r>
            <a:r>
              <a:rPr kumimoji="1" lang="en-US" altLang="ko-KR" sz="1200" dirty="0" err="1">
                <a:latin typeface="+mn-ea"/>
              </a:rPr>
              <a:t>auth</a:t>
            </a:r>
            <a:r>
              <a:rPr kumimoji="1" lang="en-US" altLang="ko-KR" sz="1200" dirty="0">
                <a:latin typeface="+mn-ea"/>
              </a:rPr>
              <a:t> setting</a:t>
            </a:r>
            <a:r>
              <a:rPr kumimoji="1" lang="ko-KR" altLang="en-US" sz="1200" dirty="0">
                <a:latin typeface="+mn-ea"/>
              </a:rPr>
              <a:t> 값이 </a:t>
            </a:r>
            <a:r>
              <a:rPr kumimoji="1" lang="en-US" altLang="ko-KR" sz="1200" dirty="0">
                <a:latin typeface="+mn-ea"/>
              </a:rPr>
              <a:t>private</a:t>
            </a:r>
            <a:r>
              <a:rPr kumimoji="1" lang="ko-KR" altLang="en-US" sz="1200" dirty="0">
                <a:latin typeface="+mn-ea"/>
              </a:rPr>
              <a:t>일 경우 작성자에게만 접근 권한이 있으며 </a:t>
            </a:r>
            <a:r>
              <a:rPr kumimoji="1" lang="en-US" altLang="ko-KR" sz="1200" dirty="0">
                <a:latin typeface="+mn-ea"/>
              </a:rPr>
              <a:t>public</a:t>
            </a:r>
            <a:r>
              <a:rPr kumimoji="1" lang="ko-KR" altLang="en-US" sz="1200" dirty="0">
                <a:latin typeface="+mn-ea"/>
              </a:rPr>
              <a:t>일 경우 선택된 레벨에 대해서만 접근 권한을 가진다</a:t>
            </a:r>
            <a:r>
              <a:rPr kumimoji="1" lang="en-US" altLang="ko-KR" sz="1200" dirty="0">
                <a:latin typeface="+mn-ea"/>
              </a:rPr>
              <a:t>.</a:t>
            </a:r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645FF1E5-B620-494B-B871-3C57C0F1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8601" y="5360126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922DF0-28D2-6E4F-A280-AE7BD2AC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1" y="5334000"/>
            <a:ext cx="2057400" cy="255587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" name="텍스트 상자 1"/>
          <p:cNvSpPr txBox="1"/>
          <p:nvPr/>
        </p:nvSpPr>
        <p:spPr>
          <a:xfrm>
            <a:off x="838200" y="1609854"/>
            <a:ext cx="990600" cy="369332"/>
          </a:xfrm>
          <a:prstGeom prst="rect">
            <a:avLst/>
          </a:prstGeom>
          <a:solidFill>
            <a:srgbClr val="252D39"/>
          </a:solidFill>
        </p:spPr>
        <p:txBody>
          <a:bodyPr wrap="squar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5" y="1746450"/>
            <a:ext cx="762000" cy="152400"/>
          </a:xfrm>
          <a:prstGeom prst="rect">
            <a:avLst/>
          </a:prstGeom>
        </p:spPr>
      </p:pic>
      <p:sp>
        <p:nvSpPr>
          <p:cNvPr id="13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App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70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35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505200" y="3034983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Level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3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716324"/>
            <a:ext cx="5334000" cy="2817254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36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Level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36</a:t>
            </a:fld>
            <a:endParaRPr lang="uk-UA" spc="-5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16D26-CB7E-0348-9009-E67384B6EB6B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+mn-ea"/>
              </a:rPr>
              <a:t>Level </a:t>
            </a:r>
            <a:r>
              <a:rPr kumimoji="1" lang="ko-KR" altLang="en-US" sz="1400" b="1" dirty="0">
                <a:latin typeface="+mn-ea"/>
              </a:rPr>
              <a:t>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A610A-1ECC-C142-B0F9-3E3BC5966B4B}"/>
              </a:ext>
            </a:extLst>
          </p:cNvPr>
          <p:cNvSpPr/>
          <p:nvPr/>
        </p:nvSpPr>
        <p:spPr>
          <a:xfrm>
            <a:off x="8305800" y="1609854"/>
            <a:ext cx="3657600" cy="120032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latin typeface="+mn-ea"/>
              </a:rPr>
              <a:t>레벨 관리에서는 </a:t>
            </a:r>
            <a:r>
              <a:rPr kumimoji="1" lang="en-US" altLang="ko-KR" sz="1200" dirty="0">
                <a:latin typeface="+mn-ea"/>
              </a:rPr>
              <a:t>NEXPOM </a:t>
            </a:r>
            <a:r>
              <a:rPr kumimoji="1" lang="ko-KR" altLang="en-US" sz="1200" dirty="0">
                <a:latin typeface="+mn-ea"/>
              </a:rPr>
              <a:t>사용자 레벨을 관리하는 기능으로 사내의 </a:t>
            </a:r>
            <a:r>
              <a:rPr kumimoji="1" lang="en-US" altLang="ko-KR" sz="1200" dirty="0">
                <a:latin typeface="+mn-ea"/>
              </a:rPr>
              <a:t>NEXPOM </a:t>
            </a:r>
            <a:r>
              <a:rPr kumimoji="1" lang="ko-KR" altLang="en-US" sz="1200" dirty="0">
                <a:latin typeface="+mn-ea"/>
              </a:rPr>
              <a:t>사용자 레벨을 생성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수정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삭제할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수 있습니다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ko-KR" altLang="en-US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+mn-ea"/>
              </a:rPr>
              <a:t>❖ 설정방법 </a:t>
            </a:r>
            <a:r>
              <a:rPr kumimoji="1" lang="en-US" altLang="ko-KR" sz="1200" b="1" dirty="0">
                <a:latin typeface="+mn-ea"/>
              </a:rPr>
              <a:t>: </a:t>
            </a:r>
            <a:r>
              <a:rPr kumimoji="1" lang="ko-KR" altLang="en-US" sz="1200" b="1" dirty="0">
                <a:latin typeface="+mn-ea"/>
              </a:rPr>
              <a:t>관리자 화면 </a:t>
            </a:r>
            <a:r>
              <a:rPr kumimoji="1" lang="en-US" altLang="ko-KR" sz="1200" b="1" dirty="0">
                <a:latin typeface="+mn-ea"/>
              </a:rPr>
              <a:t>➜ </a:t>
            </a:r>
            <a:r>
              <a:rPr kumimoji="1" lang="ko-KR" altLang="en-US" sz="1200" b="1" dirty="0">
                <a:latin typeface="+mn-ea"/>
              </a:rPr>
              <a:t>레벨 관리 </a:t>
            </a:r>
            <a:r>
              <a:rPr kumimoji="1" lang="en-US" altLang="ko-KR" sz="1200" b="1" dirty="0">
                <a:latin typeface="+mn-ea"/>
              </a:rPr>
              <a:t>➜ </a:t>
            </a:r>
            <a:r>
              <a:rPr kumimoji="1" lang="ko-KR" altLang="en-US" sz="1200" b="1" dirty="0">
                <a:latin typeface="+mn-ea"/>
              </a:rPr>
              <a:t>레벨 목록</a:t>
            </a:r>
            <a:endParaRPr lang="en-US" altLang="ko-KR" sz="1200" b="1" dirty="0">
              <a:latin typeface="+mn-ea"/>
              <a:cs typeface="Arial Hebrew" charset="-79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85800" y="1345399"/>
            <a:ext cx="4876800" cy="2657346"/>
            <a:chOff x="685800" y="1609854"/>
            <a:chExt cx="4572000" cy="242362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609854"/>
              <a:ext cx="4572000" cy="2423625"/>
            </a:xfrm>
            <a:prstGeom prst="rect">
              <a:avLst/>
            </a:prstGeom>
          </p:spPr>
        </p:pic>
        <p:sp>
          <p:nvSpPr>
            <p:cNvPr id="17" name="직사각형 13">
              <a:extLst>
                <a:ext uri="{FF2B5EF4-FFF2-40B4-BE49-F238E27FC236}">
                  <a16:creationId xmlns:a16="http://schemas.microsoft.com/office/drawing/2014/main" id="{06E12863-5551-564F-BD4C-DA183A963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31" y="2810183"/>
              <a:ext cx="357169" cy="23781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</p:grpSp>
      <p:sp>
        <p:nvSpPr>
          <p:cNvPr id="14" name="오른쪽 화살표[R] 13"/>
          <p:cNvSpPr/>
          <p:nvPr/>
        </p:nvSpPr>
        <p:spPr>
          <a:xfrm>
            <a:off x="2781300" y="4102788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126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7215718" cy="3827370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37</a:t>
            </a:fld>
            <a:endParaRPr lang="uk-UA" spc="-5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37</a:t>
            </a:fld>
            <a:endParaRPr lang="uk-UA" spc="-5" dirty="0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A1F01B17-A02F-7845-8017-119B97FF99A9}"/>
              </a:ext>
            </a:extLst>
          </p:cNvPr>
          <p:cNvSpPr/>
          <p:nvPr/>
        </p:nvSpPr>
        <p:spPr>
          <a:xfrm>
            <a:off x="8318834" y="1200152"/>
            <a:ext cx="166336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3B629E1-E573-7448-B26F-5CC3E2ACE19D}"/>
              </a:ext>
            </a:extLst>
          </p:cNvPr>
          <p:cNvSpPr/>
          <p:nvPr/>
        </p:nvSpPr>
        <p:spPr>
          <a:xfrm>
            <a:off x="8305800" y="1609854"/>
            <a:ext cx="3657600" cy="1680460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Level Name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레벨명을 입력한다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Function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관리자 기능별로 권한 부여를 한다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사용자에게 </a:t>
            </a:r>
            <a:r>
              <a:rPr kumimoji="1" lang="en-US" altLang="ko-KR" sz="1200" dirty="0" err="1">
                <a:latin typeface="+mn-ea"/>
              </a:rPr>
              <a:t>test_user</a:t>
            </a:r>
            <a:r>
              <a:rPr kumimoji="1" lang="ko-KR" altLang="en-US" sz="1200" dirty="0">
                <a:latin typeface="+mn-ea"/>
              </a:rPr>
              <a:t>의 레벨을 설정하고 로그인한 후 관리자 화면입니다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ko-KR" altLang="en-US" sz="1200" dirty="0">
              <a:latin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4167" y="4267200"/>
            <a:ext cx="3779233" cy="2000250"/>
          </a:xfrm>
          <a:prstGeom prst="rect">
            <a:avLst/>
          </a:prstGeom>
        </p:spPr>
      </p:pic>
      <p:sp>
        <p:nvSpPr>
          <p:cNvPr id="11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Level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12" name="오른쪽 화살표[R] 11"/>
          <p:cNvSpPr/>
          <p:nvPr/>
        </p:nvSpPr>
        <p:spPr>
          <a:xfrm rot="5400000">
            <a:off x="9791700" y="2756594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973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38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486279" y="3093036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User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4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39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User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39</a:t>
            </a:fld>
            <a:endParaRPr lang="uk-UA" spc="-5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16D26-CB7E-0348-9009-E67384B6EB6B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>
                <a:latin typeface="+mn-ea"/>
              </a:rPr>
              <a:t>User </a:t>
            </a:r>
            <a:r>
              <a:rPr kumimoji="1" lang="ko-KR" altLang="en-US" sz="1400" b="1" dirty="0">
                <a:latin typeface="+mn-ea"/>
              </a:rPr>
              <a:t>등록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A610A-1ECC-C142-B0F9-3E3BC5966B4B}"/>
              </a:ext>
            </a:extLst>
          </p:cNvPr>
          <p:cNvSpPr/>
          <p:nvPr/>
        </p:nvSpPr>
        <p:spPr>
          <a:xfrm>
            <a:off x="8305800" y="1609854"/>
            <a:ext cx="3657600" cy="120032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ko-KR" altLang="en-US" sz="1200" dirty="0">
                <a:latin typeface="+mn-ea"/>
              </a:rPr>
              <a:t>사용자 관리에서는 </a:t>
            </a:r>
            <a:r>
              <a:rPr kumimoji="1" lang="en-US" altLang="ko-KR" sz="1200" dirty="0">
                <a:latin typeface="+mn-ea"/>
              </a:rPr>
              <a:t>NEXPOM </a:t>
            </a:r>
            <a:r>
              <a:rPr kumimoji="1" lang="ko-KR" altLang="en-US" sz="1200" dirty="0">
                <a:latin typeface="+mn-ea"/>
              </a:rPr>
              <a:t>사용자 계정을 관리하는 기능으로 사내의 </a:t>
            </a:r>
            <a:r>
              <a:rPr kumimoji="1" lang="en-US" altLang="ko-KR" sz="1200" dirty="0">
                <a:latin typeface="+mn-ea"/>
              </a:rPr>
              <a:t>NEXPOM </a:t>
            </a:r>
            <a:r>
              <a:rPr kumimoji="1" lang="ko-KR" altLang="en-US" sz="1200" dirty="0">
                <a:latin typeface="+mn-ea"/>
              </a:rPr>
              <a:t>사용자 계정을 생성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수정</a:t>
            </a:r>
            <a:r>
              <a:rPr kumimoji="1" lang="en-US" altLang="ko-KR" sz="1200" dirty="0">
                <a:latin typeface="+mn-ea"/>
              </a:rPr>
              <a:t>, </a:t>
            </a:r>
            <a:r>
              <a:rPr kumimoji="1" lang="ko-KR" altLang="en-US" sz="1200" dirty="0">
                <a:latin typeface="+mn-ea"/>
              </a:rPr>
              <a:t>삭제할</a:t>
            </a:r>
            <a:r>
              <a:rPr kumimoji="1" lang="en-US" altLang="ko-KR" sz="1200" dirty="0">
                <a:latin typeface="+mn-ea"/>
              </a:rPr>
              <a:t> </a:t>
            </a:r>
            <a:r>
              <a:rPr kumimoji="1" lang="ko-KR" altLang="en-US" sz="1200" dirty="0">
                <a:latin typeface="+mn-ea"/>
              </a:rPr>
              <a:t>수 있습니다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ko-KR" altLang="en-US" sz="11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+mn-ea"/>
              </a:rPr>
              <a:t>❖ 설정방법 </a:t>
            </a:r>
            <a:r>
              <a:rPr kumimoji="1" lang="en-US" altLang="ko-KR" sz="1200" b="1" dirty="0">
                <a:latin typeface="+mn-ea"/>
              </a:rPr>
              <a:t>: </a:t>
            </a:r>
            <a:r>
              <a:rPr kumimoji="1" lang="ko-KR" altLang="en-US" sz="1200" b="1" dirty="0">
                <a:latin typeface="+mn-ea"/>
              </a:rPr>
              <a:t>관리자 화면 </a:t>
            </a:r>
            <a:r>
              <a:rPr kumimoji="1" lang="en-US" altLang="ko-KR" sz="1200" b="1" dirty="0">
                <a:latin typeface="+mn-ea"/>
              </a:rPr>
              <a:t>➜ </a:t>
            </a:r>
            <a:r>
              <a:rPr kumimoji="1" lang="ko-KR" altLang="en-US" sz="1200" b="1" dirty="0">
                <a:latin typeface="+mn-ea"/>
              </a:rPr>
              <a:t>사용자 관리 </a:t>
            </a:r>
            <a:r>
              <a:rPr kumimoji="1" lang="en-US" altLang="ko-KR" sz="1200" b="1" dirty="0">
                <a:latin typeface="+mn-ea"/>
              </a:rPr>
              <a:t>➜ </a:t>
            </a:r>
            <a:r>
              <a:rPr kumimoji="1" lang="ko-KR" altLang="en-US" sz="1200" b="1" dirty="0">
                <a:latin typeface="+mn-ea"/>
              </a:rPr>
              <a:t>사용자 목록</a:t>
            </a:r>
            <a:endParaRPr lang="en-US" altLang="ko-KR" sz="1200" b="1" dirty="0">
              <a:latin typeface="+mn-ea"/>
              <a:cs typeface="Arial Hebrew" charset="-79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63F42C0-E729-764C-97BE-391BB26CF3DE}"/>
              </a:ext>
            </a:extLst>
          </p:cNvPr>
          <p:cNvGrpSpPr/>
          <p:nvPr/>
        </p:nvGrpSpPr>
        <p:grpSpPr>
          <a:xfrm>
            <a:off x="510489" y="1300512"/>
            <a:ext cx="4904097" cy="2509488"/>
            <a:chOff x="125103" y="263858"/>
            <a:chExt cx="11941791" cy="6110766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3027F3D9-03D5-7145-B1B6-5D0591515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03" y="263858"/>
              <a:ext cx="11941791" cy="6110766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DB1FB70-7FDA-4548-AC32-00B38441B7CE}"/>
                </a:ext>
              </a:extLst>
            </p:cNvPr>
            <p:cNvSpPr/>
            <p:nvPr/>
          </p:nvSpPr>
          <p:spPr>
            <a:xfrm>
              <a:off x="6213640" y="682387"/>
              <a:ext cx="1924334" cy="1105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5B5AAAD-318D-C04C-AD98-F59B78728AD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581400"/>
            <a:ext cx="5404808" cy="2709171"/>
          </a:xfrm>
          <a:prstGeom prst="rect">
            <a:avLst/>
          </a:prstGeom>
        </p:spPr>
      </p:pic>
      <p:sp>
        <p:nvSpPr>
          <p:cNvPr id="17" name="오른쪽 화살표[R] 16"/>
          <p:cNvSpPr/>
          <p:nvPr/>
        </p:nvSpPr>
        <p:spPr>
          <a:xfrm>
            <a:off x="2619637" y="3913822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0532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4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NEXPOM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구성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4</a:t>
            </a:fld>
            <a:endParaRPr lang="uk-UA" spc="-5" dirty="0"/>
          </a:p>
        </p:txBody>
      </p:sp>
      <p:grpSp>
        <p:nvGrpSpPr>
          <p:cNvPr id="67" name="그룹 66"/>
          <p:cNvGrpSpPr/>
          <p:nvPr/>
        </p:nvGrpSpPr>
        <p:grpSpPr>
          <a:xfrm>
            <a:off x="1981200" y="1418319"/>
            <a:ext cx="6629400" cy="1672398"/>
            <a:chOff x="1981200" y="1418319"/>
            <a:chExt cx="6629400" cy="1672398"/>
          </a:xfrm>
        </p:grpSpPr>
        <p:sp>
          <p:nvSpPr>
            <p:cNvPr id="15" name="모서리가 둥근 직사각형 14"/>
            <p:cNvSpPr/>
            <p:nvPr/>
          </p:nvSpPr>
          <p:spPr>
            <a:xfrm>
              <a:off x="1981200" y="1418319"/>
              <a:ext cx="6629400" cy="1672398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4488864" y="1978402"/>
              <a:ext cx="1600200" cy="866937"/>
            </a:xfrm>
            <a:prstGeom prst="roundRect">
              <a:avLst/>
            </a:prstGeom>
            <a:solidFill>
              <a:srgbClr val="337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Scenario</a:t>
              </a:r>
              <a:endParaRPr kumimoji="1" lang="ko-KR" altLang="en-US" dirty="0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6724398" y="1978402"/>
              <a:ext cx="1600200" cy="866937"/>
            </a:xfrm>
            <a:prstGeom prst="roundRect">
              <a:avLst/>
            </a:prstGeom>
            <a:solidFill>
              <a:srgbClr val="337A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Dashboard</a:t>
              </a:r>
              <a:endParaRPr kumimoji="1" lang="ko-KR" alt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75516" y="1488905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dirty="0"/>
                <a:t>App</a:t>
              </a:r>
              <a:endParaRPr kumimoji="1" lang="ko-KR" altLang="en-US" dirty="0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2275516" y="1978403"/>
              <a:ext cx="1600200" cy="866937"/>
            </a:xfrm>
            <a:prstGeom prst="roundRect">
              <a:avLst/>
            </a:prstGeom>
            <a:solidFill>
              <a:srgbClr val="D757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Setting</a:t>
              </a:r>
              <a:endParaRPr kumimoji="1" lang="ko-KR" altLang="en-US" dirty="0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981200" y="3763861"/>
            <a:ext cx="6629400" cy="1635691"/>
            <a:chOff x="3733800" y="3624861"/>
            <a:chExt cx="6629400" cy="1635691"/>
          </a:xfrm>
        </p:grpSpPr>
        <p:grpSp>
          <p:nvGrpSpPr>
            <p:cNvPr id="29" name="그룹 28"/>
            <p:cNvGrpSpPr/>
            <p:nvPr/>
          </p:nvGrpSpPr>
          <p:grpSpPr>
            <a:xfrm>
              <a:off x="3733800" y="3624861"/>
              <a:ext cx="6629400" cy="1635691"/>
              <a:chOff x="3733800" y="4318359"/>
              <a:chExt cx="6629400" cy="1635691"/>
            </a:xfrm>
          </p:grpSpPr>
          <p:sp>
            <p:nvSpPr>
              <p:cNvPr id="31" name="모서리가 둥근 직사각형 30"/>
              <p:cNvSpPr/>
              <p:nvPr/>
            </p:nvSpPr>
            <p:spPr>
              <a:xfrm>
                <a:off x="3733800" y="4318359"/>
                <a:ext cx="6629400" cy="1635691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886199" y="4357076"/>
                <a:ext cx="8514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System</a:t>
                </a:r>
                <a:endParaRPr kumimoji="1" lang="ko-KR" altLang="en-US" dirty="0"/>
              </a:p>
            </p:txBody>
          </p:sp>
        </p:grpSp>
        <p:sp>
          <p:nvSpPr>
            <p:cNvPr id="10" name="모서리가 둥근 직사각형 9"/>
            <p:cNvSpPr/>
            <p:nvPr/>
          </p:nvSpPr>
          <p:spPr>
            <a:xfrm>
              <a:off x="4023337" y="4251903"/>
              <a:ext cx="1346751" cy="78640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 err="1"/>
                <a:t>Datasource</a:t>
              </a:r>
              <a:endParaRPr kumimoji="1" lang="ko-KR" altLang="en-US" dirty="0"/>
            </a:p>
          </p:txBody>
        </p:sp>
        <p:sp>
          <p:nvSpPr>
            <p:cNvPr id="35" name="모서리가 둥근 직사각형 34"/>
            <p:cNvSpPr/>
            <p:nvPr/>
          </p:nvSpPr>
          <p:spPr>
            <a:xfrm>
              <a:off x="7161410" y="4261493"/>
              <a:ext cx="1346751" cy="78640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User</a:t>
              </a:r>
              <a:endParaRPr kumimoji="1" lang="ko-KR" altLang="en-US" dirty="0"/>
            </a:p>
          </p:txBody>
        </p:sp>
        <p:sp>
          <p:nvSpPr>
            <p:cNvPr id="36" name="모서리가 둥근 직사각형 35"/>
            <p:cNvSpPr/>
            <p:nvPr/>
          </p:nvSpPr>
          <p:spPr>
            <a:xfrm>
              <a:off x="8730447" y="4261493"/>
              <a:ext cx="1346751" cy="78640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Level</a:t>
              </a:r>
              <a:endParaRPr kumimoji="1" lang="ko-KR" altLang="en-US" dirty="0"/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5592373" y="4261493"/>
              <a:ext cx="1346751" cy="786403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/>
                <a:t>Job</a:t>
              </a:r>
              <a:endParaRPr kumimoji="1" lang="ko-KR" altLang="en-US" dirty="0"/>
            </a:p>
          </p:txBody>
        </p:sp>
      </p:grpSp>
      <p:cxnSp>
        <p:nvCxnSpPr>
          <p:cNvPr id="38" name="직선 화살표 연결선 37"/>
          <p:cNvCxnSpPr>
            <a:stCxn id="11" idx="3"/>
            <a:endCxn id="14" idx="1"/>
          </p:cNvCxnSpPr>
          <p:nvPr/>
        </p:nvCxnSpPr>
        <p:spPr>
          <a:xfrm>
            <a:off x="6089064" y="2411871"/>
            <a:ext cx="635334" cy="0"/>
          </a:xfrm>
          <a:prstGeom prst="straightConnector1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[E] 39"/>
          <p:cNvCxnSpPr>
            <a:stCxn id="10" idx="0"/>
            <a:endCxn id="11" idx="2"/>
          </p:cNvCxnSpPr>
          <p:nvPr/>
        </p:nvCxnSpPr>
        <p:spPr>
          <a:xfrm rot="5400000" flipH="1" flipV="1">
            <a:off x="3343756" y="2445696"/>
            <a:ext cx="1545564" cy="2344851"/>
          </a:xfrm>
          <a:prstGeom prst="bent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[E] 46"/>
          <p:cNvCxnSpPr>
            <a:stCxn id="11" idx="3"/>
            <a:endCxn id="37" idx="0"/>
          </p:cNvCxnSpPr>
          <p:nvPr/>
        </p:nvCxnSpPr>
        <p:spPr>
          <a:xfrm flipH="1">
            <a:off x="4513149" y="2411871"/>
            <a:ext cx="1575915" cy="1988622"/>
          </a:xfrm>
          <a:prstGeom prst="bentConnector4">
            <a:avLst>
              <a:gd name="adj1" fmla="val -14506"/>
              <a:gd name="adj2" fmla="val 73845"/>
            </a:avLst>
          </a:prstGeom>
          <a:ln w="254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8832885" y="1418320"/>
            <a:ext cx="1454115" cy="3981232"/>
            <a:chOff x="8832885" y="1418320"/>
            <a:chExt cx="1454115" cy="3981232"/>
          </a:xfrm>
        </p:grpSpPr>
        <p:grpSp>
          <p:nvGrpSpPr>
            <p:cNvPr id="28" name="그룹 27"/>
            <p:cNvGrpSpPr/>
            <p:nvPr/>
          </p:nvGrpSpPr>
          <p:grpSpPr>
            <a:xfrm>
              <a:off x="8832885" y="1418320"/>
              <a:ext cx="1454115" cy="3981232"/>
              <a:chOff x="838201" y="2152250"/>
              <a:chExt cx="1454115" cy="3981232"/>
            </a:xfrm>
          </p:grpSpPr>
          <p:sp>
            <p:nvSpPr>
              <p:cNvPr id="16" name="모서리가 둥근 직사각형 15"/>
              <p:cNvSpPr/>
              <p:nvPr/>
            </p:nvSpPr>
            <p:spPr>
              <a:xfrm>
                <a:off x="838201" y="2152250"/>
                <a:ext cx="1454115" cy="3981232"/>
              </a:xfrm>
              <a:prstGeom prst="roundRect">
                <a:avLst/>
              </a:prstGeom>
              <a:solidFill>
                <a:srgbClr val="D75754">
                  <a:alpha val="5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895861" y="2258344"/>
                <a:ext cx="817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dirty="0"/>
                  <a:t>Engine</a:t>
                </a:r>
                <a:endParaRPr kumimoji="1" lang="ko-KR" altLang="en-US" dirty="0"/>
              </a:p>
            </p:txBody>
          </p:sp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9907" y="2784180"/>
                <a:ext cx="1210701" cy="1210701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7619" y="3260951"/>
              <a:ext cx="804643" cy="418817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217" y="4207076"/>
              <a:ext cx="897293" cy="367654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0078" y="3699003"/>
              <a:ext cx="1099724" cy="487545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8896" y="4624600"/>
              <a:ext cx="1219200" cy="4537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35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6CA801-393E-3743-BF59-A94506DC3F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95400"/>
            <a:ext cx="7267574" cy="4095752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40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User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40</a:t>
            </a:fld>
            <a:endParaRPr lang="uk-UA" spc="-5" dirty="0"/>
          </a:p>
        </p:txBody>
      </p:sp>
      <p:sp>
        <p:nvSpPr>
          <p:cNvPr id="14" name="TextBox 18">
            <a:extLst>
              <a:ext uri="{FF2B5EF4-FFF2-40B4-BE49-F238E27FC236}">
                <a16:creationId xmlns:a16="http://schemas.microsoft.com/office/drawing/2014/main" id="{645FF1E5-B620-494B-B871-3C57C0F1BD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1680997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8">
            <a:extLst>
              <a:ext uri="{FF2B5EF4-FFF2-40B4-BE49-F238E27FC236}">
                <a16:creationId xmlns:a16="http://schemas.microsoft.com/office/drawing/2014/main" id="{09BC0862-5C5C-3246-92EB-FC27838E5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1928564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20">
            <a:extLst>
              <a:ext uri="{FF2B5EF4-FFF2-40B4-BE49-F238E27FC236}">
                <a16:creationId xmlns:a16="http://schemas.microsoft.com/office/drawing/2014/main" id="{5F1F1375-9B15-7E40-A5BD-561EA7E44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8550" y="2176673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1B70EC3-B32F-B04A-91E5-B3BA94E0BE33}"/>
              </a:ext>
            </a:extLst>
          </p:cNvPr>
          <p:cNvGrpSpPr/>
          <p:nvPr/>
        </p:nvGrpSpPr>
        <p:grpSpPr>
          <a:xfrm>
            <a:off x="2268583" y="1657852"/>
            <a:ext cx="5160914" cy="963159"/>
            <a:chOff x="1968497" y="2332038"/>
            <a:chExt cx="5537200" cy="963159"/>
          </a:xfrm>
        </p:grpSpPr>
        <p:sp>
          <p:nvSpPr>
            <p:cNvPr id="18" name="직사각형 13">
              <a:extLst>
                <a:ext uri="{FF2B5EF4-FFF2-40B4-BE49-F238E27FC236}">
                  <a16:creationId xmlns:a16="http://schemas.microsoft.com/office/drawing/2014/main" id="{FB922DF0-28D2-6E4F-A280-AE7BD2AC9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8026" y="2332038"/>
              <a:ext cx="5527671" cy="27071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  <p:sp>
          <p:nvSpPr>
            <p:cNvPr id="19" name="직사각형 13">
              <a:extLst>
                <a:ext uri="{FF2B5EF4-FFF2-40B4-BE49-F238E27FC236}">
                  <a16:creationId xmlns:a16="http://schemas.microsoft.com/office/drawing/2014/main" id="{DCB821E4-F9F5-5C45-89FF-23F0C899B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97" y="2605574"/>
              <a:ext cx="5537200" cy="21145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  <p:sp>
          <p:nvSpPr>
            <p:cNvPr id="20" name="직사각형 15">
              <a:extLst>
                <a:ext uri="{FF2B5EF4-FFF2-40B4-BE49-F238E27FC236}">
                  <a16:creationId xmlns:a16="http://schemas.microsoft.com/office/drawing/2014/main" id="{380281BD-3321-6847-9686-BB667C3FA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98" y="2817030"/>
              <a:ext cx="5537199" cy="220662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  <p:sp>
          <p:nvSpPr>
            <p:cNvPr id="21" name="직사각형 15">
              <a:extLst>
                <a:ext uri="{FF2B5EF4-FFF2-40B4-BE49-F238E27FC236}">
                  <a16:creationId xmlns:a16="http://schemas.microsoft.com/office/drawing/2014/main" id="{36EA01A0-D265-DD4E-BC04-ADA80515B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497" y="3036596"/>
              <a:ext cx="5537199" cy="25860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36000" tIns="36000" rIns="36000" bIns="36000" anchor="ctr"/>
            <a:lstStyle/>
            <a:p>
              <a:pPr marL="177800" indent="-177800" algn="ctr">
                <a:lnSpc>
                  <a:spcPct val="120000"/>
                </a:lnSpc>
                <a:spcBef>
                  <a:spcPct val="30000"/>
                </a:spcBef>
                <a:buFont typeface="Wingdings" pitchFamily="2" charset="2"/>
                <a:buNone/>
              </a:pPr>
              <a:endParaRPr kumimoji="1" lang="ko-KR" altLang="en-US" sz="1200"/>
            </a:p>
          </p:txBody>
        </p:sp>
      </p:grpSp>
      <p:sp>
        <p:nvSpPr>
          <p:cNvPr id="29" name="TextBox 20">
            <a:extLst>
              <a:ext uri="{FF2B5EF4-FFF2-40B4-BE49-F238E27FC236}">
                <a16:creationId xmlns:a16="http://schemas.microsoft.com/office/drawing/2014/main" id="{65A8CDB7-BC14-004A-B7B9-AAF1A4865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7219" y="2435274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B62AE9-DDCC-B44A-9FEF-BEE2678A569C}"/>
              </a:ext>
            </a:extLst>
          </p:cNvPr>
          <p:cNvSpPr/>
          <p:nvPr/>
        </p:nvSpPr>
        <p:spPr>
          <a:xfrm>
            <a:off x="8318834" y="1200152"/>
            <a:ext cx="1358566" cy="331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kumimoji="1" lang="ko-KR" altLang="en-US" sz="1400" b="1" dirty="0"/>
              <a:t>기본 입력항목</a:t>
            </a:r>
            <a:endParaRPr kumimoji="1" lang="en-US" altLang="ko-KR" sz="1400" b="1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676D9FE-C6D2-0C46-989F-565EC9700B77}"/>
              </a:ext>
            </a:extLst>
          </p:cNvPr>
          <p:cNvSpPr/>
          <p:nvPr/>
        </p:nvSpPr>
        <p:spPr>
          <a:xfrm>
            <a:off x="8305800" y="1609854"/>
            <a:ext cx="3657600" cy="3767185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User Name</a:t>
            </a:r>
            <a:r>
              <a:rPr kumimoji="1" lang="ko-KR" altLang="en-US" sz="1200" b="1" dirty="0">
                <a:latin typeface="+mn-ea"/>
              </a:rPr>
              <a:t> 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등록할 사용자명을 입력합니다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User ID </a:t>
            </a:r>
            <a:r>
              <a:rPr kumimoji="1" lang="ko-KR" altLang="en-US" sz="1200" b="1" dirty="0">
                <a:latin typeface="+mn-ea"/>
              </a:rPr>
              <a:t>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사용자를 식별할 수 있는 고유 </a:t>
            </a:r>
            <a:r>
              <a:rPr kumimoji="1" lang="en-US" altLang="ko-KR" sz="1200" dirty="0">
                <a:latin typeface="+mn-ea"/>
              </a:rPr>
              <a:t>ID</a:t>
            </a:r>
            <a:r>
              <a:rPr kumimoji="1" lang="ko-KR" altLang="en-US" sz="1200" dirty="0">
                <a:latin typeface="+mn-ea"/>
              </a:rPr>
              <a:t>를 입력합니다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User </a:t>
            </a:r>
            <a:r>
              <a:rPr kumimoji="1" lang="en-US" altLang="ko-KR" sz="1200" b="1" dirty="0" err="1">
                <a:latin typeface="+mn-ea"/>
              </a:rPr>
              <a:t>PassWord</a:t>
            </a:r>
            <a:r>
              <a:rPr kumimoji="1" lang="en-US" altLang="ko-KR" sz="1200" b="1" dirty="0">
                <a:latin typeface="+mn-ea"/>
              </a:rPr>
              <a:t> </a:t>
            </a:r>
            <a:r>
              <a:rPr kumimoji="1" lang="ko-KR" altLang="en-US" sz="1200" b="1" dirty="0">
                <a:latin typeface="+mn-ea"/>
              </a:rPr>
              <a:t>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사용자의 </a:t>
            </a:r>
            <a:r>
              <a:rPr kumimoji="1" lang="en-US" altLang="ko-KR" sz="1200" dirty="0">
                <a:latin typeface="+mn-ea"/>
              </a:rPr>
              <a:t>password</a:t>
            </a:r>
            <a:r>
              <a:rPr kumimoji="1" lang="ko-KR" altLang="en-US" sz="1200" dirty="0">
                <a:latin typeface="+mn-ea"/>
              </a:rPr>
              <a:t>를 입력합니다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User Password Check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사용자의 </a:t>
            </a:r>
            <a:r>
              <a:rPr kumimoji="1" lang="en-US" altLang="ko-KR" sz="1200" dirty="0">
                <a:latin typeface="+mn-ea"/>
              </a:rPr>
              <a:t>password</a:t>
            </a:r>
            <a:r>
              <a:rPr kumimoji="1" lang="ko-KR" altLang="en-US" sz="1200" dirty="0">
                <a:latin typeface="+mn-ea"/>
              </a:rPr>
              <a:t>를 다시 입력합니다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>
                <a:latin typeface="+mn-ea"/>
              </a:rPr>
              <a:t>User </a:t>
            </a:r>
            <a:r>
              <a:rPr kumimoji="1" lang="ko-KR" altLang="en-US" sz="1200" b="1" dirty="0">
                <a:latin typeface="+mn-ea"/>
              </a:rPr>
              <a:t>등급을 지정</a:t>
            </a:r>
            <a:br>
              <a:rPr kumimoji="1" lang="en-US" altLang="ko-KR" sz="1200" dirty="0">
                <a:latin typeface="+mn-ea"/>
              </a:rPr>
            </a:br>
            <a:r>
              <a:rPr kumimoji="1" lang="ko-KR" altLang="en-US" sz="1200" dirty="0">
                <a:latin typeface="+mn-ea"/>
              </a:rPr>
              <a:t>사용자그룹을 설정하여 사용자에게 그룹별 권한을 사용할 수 있도록 지정합니다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endParaRPr kumimoji="1" lang="en-US" altLang="ko-KR" sz="1200" b="1" dirty="0">
              <a:latin typeface="+mn-ea"/>
            </a:endParaRPr>
          </a:p>
          <a:p>
            <a:r>
              <a:rPr kumimoji="1" lang="ko-KR" altLang="en-US" sz="1200" dirty="0">
                <a:latin typeface="+mn-ea"/>
              </a:rPr>
              <a:t>사용자 계정 생성을 위해 사용자 목록에서 </a:t>
            </a:r>
            <a:r>
              <a:rPr kumimoji="1" lang="en-US" altLang="ko-KR" sz="1200" dirty="0">
                <a:latin typeface="+mn-ea"/>
              </a:rPr>
              <a:t>Create </a:t>
            </a:r>
            <a:r>
              <a:rPr kumimoji="1" lang="ko-KR" altLang="en-US" sz="1200" dirty="0">
                <a:latin typeface="+mn-ea"/>
              </a:rPr>
              <a:t>버튼을 클릭하여 사용자 등록 화면으로 이동합니다</a:t>
            </a:r>
            <a:r>
              <a:rPr kumimoji="1" lang="en-US" altLang="ko-KR" sz="1200" dirty="0">
                <a:latin typeface="+mn-ea"/>
              </a:rPr>
              <a:t>.</a:t>
            </a:r>
          </a:p>
          <a:p>
            <a:r>
              <a:rPr kumimoji="1" lang="ko-KR" altLang="en-US" sz="1200" dirty="0">
                <a:latin typeface="+mn-ea"/>
              </a:rPr>
              <a:t>사용자 등록 화면의 입력항목을 입력 후</a:t>
            </a:r>
            <a:r>
              <a:rPr kumimoji="1" lang="en-US" altLang="ko-KR" sz="1200" dirty="0">
                <a:latin typeface="+mn-ea"/>
              </a:rPr>
              <a:t>,  Create </a:t>
            </a:r>
            <a:r>
              <a:rPr kumimoji="1" lang="ko-KR" altLang="en-US" sz="1200" dirty="0">
                <a:latin typeface="+mn-ea"/>
              </a:rPr>
              <a:t>버튼을 클릭하면 사용자 계정이 등록됩니다</a:t>
            </a:r>
            <a:r>
              <a:rPr kumimoji="1" lang="en-US" altLang="ko-KR" sz="1200" dirty="0">
                <a:latin typeface="+mn-ea"/>
              </a:rPr>
              <a:t>.</a:t>
            </a:r>
            <a:endParaRPr kumimoji="1" lang="ko-KR" altLang="en-US" sz="11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3900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3429000" y="1752600"/>
            <a:ext cx="5751937" cy="2222500"/>
            <a:chOff x="3239663" y="2514600"/>
            <a:chExt cx="5751937" cy="2222500"/>
          </a:xfrm>
        </p:grpSpPr>
        <p:sp>
          <p:nvSpPr>
            <p:cNvPr id="9" name="직사각형 8"/>
            <p:cNvSpPr/>
            <p:nvPr/>
          </p:nvSpPr>
          <p:spPr>
            <a:xfrm>
              <a:off x="3239663" y="2514600"/>
              <a:ext cx="5751937" cy="2222500"/>
            </a:xfrm>
            <a:prstGeom prst="rect">
              <a:avLst/>
            </a:prstGeom>
            <a:solidFill>
              <a:srgbClr val="18B1D2">
                <a:alpha val="17000"/>
              </a:srgbClr>
            </a:solidFill>
            <a:ln w="12700" cap="flat" cmpd="sng" algn="ctr">
              <a:solidFill>
                <a:schemeClr val="accent5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Arial Hebrew Light" charset="-79"/>
                <a:cs typeface="Arial Hebrew Light" charset="-79"/>
              </a:endParaRPr>
            </a:p>
          </p:txBody>
        </p:sp>
        <p:sp>
          <p:nvSpPr>
            <p:cNvPr id="10" name="TextBox 6"/>
            <p:cNvSpPr txBox="1"/>
            <p:nvPr/>
          </p:nvSpPr>
          <p:spPr>
            <a:xfrm>
              <a:off x="3423813" y="2817672"/>
              <a:ext cx="54229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5400" b="1" dirty="0">
                  <a:solidFill>
                    <a:srgbClr val="85BC3F"/>
                  </a:solidFill>
                  <a:latin typeface="+mj-lt"/>
                  <a:ea typeface="Arial Hebrew Light" charset="-79"/>
                  <a:cs typeface="Arial Hebrew Light" charset="-79"/>
                </a:rPr>
                <a:t>THANK YOU</a:t>
              </a:r>
              <a:endParaRPr kumimoji="1" lang="ko-KR" altLang="en-US" sz="5400" b="1" dirty="0">
                <a:solidFill>
                  <a:srgbClr val="85BC3F"/>
                </a:solidFill>
                <a:latin typeface="+mj-lt"/>
                <a:ea typeface="Arial Hebrew Light" charset="-79"/>
                <a:cs typeface="Arial Hebrew Light" charset="-79"/>
              </a:endParaRPr>
            </a:p>
          </p:txBody>
        </p:sp>
        <p:sp>
          <p:nvSpPr>
            <p:cNvPr id="11" name="TextBox 9"/>
            <p:cNvSpPr txBox="1"/>
            <p:nvPr/>
          </p:nvSpPr>
          <p:spPr>
            <a:xfrm>
              <a:off x="3785763" y="3664803"/>
              <a:ext cx="469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2400" dirty="0">
                  <a:solidFill>
                    <a:srgbClr val="18B1D2"/>
                  </a:solidFill>
                  <a:latin typeface="+mj-lt"/>
                  <a:ea typeface="Arial Hebrew Scholar Light" charset="-79"/>
                  <a:cs typeface="Arial Hebrew Scholar Light" charset="-79"/>
                </a:rPr>
                <a:t>Wake up your data,</a:t>
              </a:r>
            </a:p>
            <a:p>
              <a:pPr algn="ctr"/>
              <a:r>
                <a:rPr kumimoji="1" lang="en-US" altLang="ko-KR" sz="2400" dirty="0">
                  <a:solidFill>
                    <a:srgbClr val="18B1D2"/>
                  </a:solidFill>
                  <a:latin typeface="+mj-lt"/>
                  <a:ea typeface="Arial Hebrew Scholar Light" charset="-79"/>
                  <a:cs typeface="Arial Hebrew Scholar Light" charset="-79"/>
                </a:rPr>
                <a:t>Discover potential value </a:t>
              </a:r>
            </a:p>
          </p:txBody>
        </p:sp>
      </p:grpSp>
      <p:sp>
        <p:nvSpPr>
          <p:cNvPr id="2" name="바닥글 개체 틀 1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41</a:t>
            </a:fld>
            <a:endParaRPr lang="uk-UA" spc="-5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5</a:t>
            </a:fld>
            <a:endParaRPr lang="uk-UA" spc="-5" dirty="0"/>
          </a:p>
        </p:txBody>
      </p:sp>
      <p:sp>
        <p:nvSpPr>
          <p:cNvPr id="25" name="텍스트 개체 틀 3">
            <a:extLst>
              <a:ext uri="{FF2B5EF4-FFF2-40B4-BE49-F238E27FC236}">
                <a16:creationId xmlns:a16="http://schemas.microsoft.com/office/drawing/2014/main" id="{F746F5C5-855A-1D42-803E-99AC8A6E9238}"/>
              </a:ext>
            </a:extLst>
          </p:cNvPr>
          <p:cNvSpPr txBox="1">
            <a:spLocks/>
          </p:cNvSpPr>
          <p:nvPr/>
        </p:nvSpPr>
        <p:spPr>
          <a:xfrm>
            <a:off x="3486279" y="3048000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System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설정</a:t>
            </a:r>
          </a:p>
        </p:txBody>
      </p:sp>
      <p:cxnSp>
        <p:nvCxnSpPr>
          <p:cNvPr id="26" name="직선 연결선 36">
            <a:extLst>
              <a:ext uri="{FF2B5EF4-FFF2-40B4-BE49-F238E27FC236}">
                <a16:creationId xmlns:a16="http://schemas.microsoft.com/office/drawing/2014/main" id="{6C4E76C9-1A85-764D-9F7A-DAFDF886628F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15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5" y="1603714"/>
            <a:ext cx="7170746" cy="3806485"/>
          </a:xfrm>
          <a:prstGeom prst="rect">
            <a:avLst/>
          </a:prstGeom>
        </p:spPr>
      </p:pic>
      <p:sp>
        <p:nvSpPr>
          <p:cNvPr id="85" name="슬라이드 번호 개체 틀 2"/>
          <p:cNvSpPr txBox="1">
            <a:spLocks/>
          </p:cNvSpPr>
          <p:nvPr/>
        </p:nvSpPr>
        <p:spPr>
          <a:xfrm>
            <a:off x="11537442" y="6533343"/>
            <a:ext cx="179070" cy="153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9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400">
              <a:spcBef>
                <a:spcPts val="15"/>
              </a:spcBef>
            </a:pPr>
            <a:fld id="{81D60167-4931-47E6-BA6A-407CBD079E47}" type="slidenum">
              <a:rPr lang="uk-UA" spc="-5" smtClean="0"/>
              <a:pPr marL="25400">
                <a:spcBef>
                  <a:spcPts val="15"/>
                </a:spcBef>
              </a:pPr>
              <a:t>6</a:t>
            </a:fld>
            <a:endParaRPr lang="uk-UA" spc="-5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685800" y="670383"/>
            <a:ext cx="102108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Arial Hebrew Light" charset="-79"/>
              </a:rPr>
              <a:t>System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설정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>
          <a:xfrm>
            <a:off x="491439" y="6553200"/>
            <a:ext cx="2736850" cy="92333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6</a:t>
            </a:fld>
            <a:endParaRPr lang="uk-UA" spc="-5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0316D26-CB7E-0348-9009-E67384B6EB6B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ko-KR" sz="1400" b="1" dirty="0"/>
              <a:t>System setting</a:t>
            </a:r>
            <a:endParaRPr kumimoji="1" lang="ko-KR" altLang="en-US" sz="14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4A610A-1ECC-C142-B0F9-3E3BC5966B4B}"/>
              </a:ext>
            </a:extLst>
          </p:cNvPr>
          <p:cNvSpPr/>
          <p:nvPr/>
        </p:nvSpPr>
        <p:spPr>
          <a:xfrm>
            <a:off x="8305800" y="1609854"/>
            <a:ext cx="3657600" cy="461665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NEXPOM</a:t>
            </a:r>
            <a:r>
              <a:rPr kumimoji="1" lang="ko-KR" altLang="en-US" sz="1200" dirty="0"/>
              <a:t>엔진에 대한 연결정보를 설정</a:t>
            </a:r>
            <a:endParaRPr kumimoji="1" lang="en-US" altLang="ko-KR" sz="1200" dirty="0"/>
          </a:p>
          <a:p>
            <a:endParaRPr lang="en-US" altLang="ko-KR" sz="1200" b="1" dirty="0">
              <a:latin typeface="+mj-ea"/>
              <a:ea typeface="+mj-ea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978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바닥글 개체 틀 20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7</a:t>
            </a:fld>
            <a:endParaRPr lang="uk-UA" spc="-5" dirty="0"/>
          </a:p>
        </p:txBody>
      </p:sp>
      <p:sp>
        <p:nvSpPr>
          <p:cNvPr id="24" name="텍스트 개체 틀 3">
            <a:extLst>
              <a:ext uri="{FF2B5EF4-FFF2-40B4-BE49-F238E27FC236}">
                <a16:creationId xmlns:a16="http://schemas.microsoft.com/office/drawing/2014/main" id="{B6F597C4-BA41-A44C-A8DE-F98F432DCB4B}"/>
              </a:ext>
            </a:extLst>
          </p:cNvPr>
          <p:cNvSpPr txBox="1">
            <a:spLocks/>
          </p:cNvSpPr>
          <p:nvPr/>
        </p:nvSpPr>
        <p:spPr>
          <a:xfrm>
            <a:off x="3505200" y="3034983"/>
            <a:ext cx="5238750" cy="477837"/>
          </a:xfrm>
          <a:prstGeom prst="rect">
            <a:avLst/>
          </a:prstGeom>
        </p:spPr>
        <p:txBody>
          <a:bodyPr anchor="ctr"/>
          <a:lstStyle>
            <a:lvl1pPr marL="0">
              <a:defRPr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algn="ctr" latinLnBrk="0"/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</a:t>
            </a:r>
            <a:r>
              <a:rPr lang="en-US" altLang="ko-KR" sz="3000" b="1" kern="0" dirty="0" err="1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Datasource</a:t>
            </a:r>
            <a:r>
              <a:rPr lang="en-US" altLang="ko-KR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 </a:t>
            </a:r>
            <a:r>
              <a:rPr lang="ko-KR" altLang="en-US" sz="3000" b="1" kern="0" dirty="0">
                <a:solidFill>
                  <a:sysClr val="windowText" lastClr="000000"/>
                </a:solidFill>
                <a:latin typeface="+mj-ea"/>
                <a:ea typeface="+mj-ea"/>
                <a:cs typeface="Nanum Gothic" charset="-127"/>
              </a:rPr>
              <a:t>관리</a:t>
            </a:r>
          </a:p>
        </p:txBody>
      </p:sp>
      <p:cxnSp>
        <p:nvCxnSpPr>
          <p:cNvPr id="25" name="직선 연결선 36">
            <a:extLst>
              <a:ext uri="{FF2B5EF4-FFF2-40B4-BE49-F238E27FC236}">
                <a16:creationId xmlns:a16="http://schemas.microsoft.com/office/drawing/2014/main" id="{FA7E26A6-1077-7248-AEA9-A3FB7D9F28F1}"/>
              </a:ext>
            </a:extLst>
          </p:cNvPr>
          <p:cNvCxnSpPr/>
          <p:nvPr/>
        </p:nvCxnSpPr>
        <p:spPr>
          <a:xfrm flipH="1">
            <a:off x="3486279" y="3570873"/>
            <a:ext cx="5219443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0"/>
                    <a:lumOff val="100000"/>
                  </a:schemeClr>
                </a:gs>
                <a:gs pos="33000">
                  <a:schemeClr val="bg1">
                    <a:lumMod val="75000"/>
                  </a:schemeClr>
                </a:gs>
                <a:gs pos="66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69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8</a:t>
            </a:fld>
            <a:endParaRPr lang="uk-UA" spc="-5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1BB8FCF0-18C3-4049-BEA1-D3A791272275}"/>
              </a:ext>
            </a:extLst>
          </p:cNvPr>
          <p:cNvSpPr/>
          <p:nvPr/>
        </p:nvSpPr>
        <p:spPr>
          <a:xfrm>
            <a:off x="8318834" y="1200152"/>
            <a:ext cx="2966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ko-KR" altLang="en-US" sz="1400" b="1" dirty="0"/>
              <a:t>데이터소스 등록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1E1C942-F3D5-2449-A643-83F228BF62BE}"/>
              </a:ext>
            </a:extLst>
          </p:cNvPr>
          <p:cNvSpPr/>
          <p:nvPr/>
        </p:nvSpPr>
        <p:spPr>
          <a:xfrm>
            <a:off x="8305800" y="1609854"/>
            <a:ext cx="3657600" cy="1200329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ko-KR" sz="1200" dirty="0"/>
              <a:t>NEXPOM</a:t>
            </a:r>
            <a:r>
              <a:rPr kumimoji="1" lang="ko-KR" altLang="en-US" sz="1200" dirty="0"/>
              <a:t>과 연동할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 데이터소스를 설정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삭제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수정할 수 있는 기능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현재 지원하는 데이터소스타입은 </a:t>
            </a:r>
            <a:r>
              <a:rPr kumimoji="1" lang="en-US" altLang="ko-KR" sz="1200" dirty="0"/>
              <a:t>PostgreSQL, MS-SQL, Oracle </a:t>
            </a:r>
            <a:r>
              <a:rPr kumimoji="1" lang="ko-KR" altLang="en-US" sz="1200" dirty="0"/>
              <a:t>등이 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r>
              <a:rPr kumimoji="1" lang="ko-KR" altLang="en-US" sz="1200" b="1" dirty="0"/>
              <a:t>❖ 설정방법 </a:t>
            </a:r>
            <a:r>
              <a:rPr kumimoji="1" lang="en-US" altLang="ko-KR" sz="1200" b="1" dirty="0"/>
              <a:t>: </a:t>
            </a:r>
            <a:r>
              <a:rPr kumimoji="1" lang="ko-KR" altLang="en-US" sz="1200" b="1" dirty="0"/>
              <a:t>관리자화면</a:t>
            </a:r>
            <a:r>
              <a:rPr kumimoji="1" lang="en-US" altLang="ko-KR" sz="1200" b="1" dirty="0"/>
              <a:t> ➜ </a:t>
            </a:r>
            <a:r>
              <a:rPr kumimoji="1" lang="ko-KR" altLang="en-US" sz="1200" b="1" dirty="0"/>
              <a:t>데이터소스 관리</a:t>
            </a:r>
            <a:endParaRPr lang="en-US" altLang="ko-KR" sz="1200" dirty="0">
              <a:latin typeface="NanumBarunGothic" panose="020B0603020101020101" pitchFamily="34" charset="-127"/>
              <a:ea typeface="NanumBarunGothic" panose="020B0603020101020101" pitchFamily="34" charset="-127"/>
              <a:cs typeface="Arial Hebrew" charset="-79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90E6BCA-7EF6-A143-9368-8514FED5B85F}"/>
              </a:ext>
            </a:extLst>
          </p:cNvPr>
          <p:cNvGrpSpPr/>
          <p:nvPr/>
        </p:nvGrpSpPr>
        <p:grpSpPr>
          <a:xfrm>
            <a:off x="690562" y="1295693"/>
            <a:ext cx="4904097" cy="2509488"/>
            <a:chOff x="125103" y="263858"/>
            <a:chExt cx="11941791" cy="6110766"/>
          </a:xfrm>
        </p:grpSpPr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48C8871-3388-D649-A5A6-6ED04A6B0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03" y="263858"/>
              <a:ext cx="11941791" cy="6110766"/>
            </a:xfrm>
            <a:prstGeom prst="rect">
              <a:avLst/>
            </a:prstGeom>
          </p:spPr>
        </p:pic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8EC5F46-F96A-244F-9D9E-1393CA47612E}"/>
                </a:ext>
              </a:extLst>
            </p:cNvPr>
            <p:cNvSpPr/>
            <p:nvPr/>
          </p:nvSpPr>
          <p:spPr>
            <a:xfrm>
              <a:off x="635371" y="682387"/>
              <a:ext cx="1924334" cy="11054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9000"/>
            <a:ext cx="5006556" cy="2631789"/>
          </a:xfrm>
          <a:prstGeom prst="rect">
            <a:avLst/>
          </a:prstGeom>
        </p:spPr>
      </p:pic>
      <p:sp>
        <p:nvSpPr>
          <p:cNvPr id="13" name="오른쪽 화살표[R] 12"/>
          <p:cNvSpPr/>
          <p:nvPr/>
        </p:nvSpPr>
        <p:spPr>
          <a:xfrm>
            <a:off x="2825088" y="4044630"/>
            <a:ext cx="685800" cy="2044326"/>
          </a:xfrm>
          <a:prstGeom prst="rightArrow">
            <a:avLst/>
          </a:prstGeom>
          <a:solidFill>
            <a:srgbClr val="337A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8EC77B12-7D9F-B249-AD49-D2ACE2809C60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99822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 err="1">
                <a:solidFill>
                  <a:sysClr val="windowText" lastClr="000000"/>
                </a:solidFill>
                <a:latin typeface="+mj-ea"/>
                <a:cs typeface="Nanum Gothic" charset="-127"/>
              </a:rPr>
              <a:t>Datasource</a:t>
            </a: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327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sk-SK" altLang="ko-KR"/>
              <a:t>© 2019. Wizcore Inc. All rights reserved</a:t>
            </a:r>
            <a:endParaRPr lang="sk-SK" spc="-5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25400">
              <a:lnSpc>
                <a:spcPct val="100000"/>
              </a:lnSpc>
              <a:spcBef>
                <a:spcPts val="15"/>
              </a:spcBef>
            </a:pPr>
            <a:fld id="{81D60167-4931-47E6-BA6A-407CBD079E47}" type="slidenum">
              <a:rPr lang="uk-UA" spc="-5" smtClean="0"/>
              <a:t>9</a:t>
            </a:fld>
            <a:endParaRPr lang="uk-UA" spc="-5" dirty="0"/>
          </a:p>
        </p:txBody>
      </p:sp>
      <p:sp>
        <p:nvSpPr>
          <p:cNvPr id="25" name="object 2">
            <a:extLst>
              <a:ext uri="{FF2B5EF4-FFF2-40B4-BE49-F238E27FC236}">
                <a16:creationId xmlns:a16="http://schemas.microsoft.com/office/drawing/2014/main" id="{8EC77B12-7D9F-B249-AD49-D2ACE2809C60}"/>
              </a:ext>
            </a:extLst>
          </p:cNvPr>
          <p:cNvSpPr txBox="1">
            <a:spLocks/>
          </p:cNvSpPr>
          <p:nvPr/>
        </p:nvSpPr>
        <p:spPr>
          <a:xfrm>
            <a:off x="685800" y="670383"/>
            <a:ext cx="9982200" cy="448841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6933" latinLnBrk="0">
              <a:spcBef>
                <a:spcPts val="140"/>
              </a:spcBef>
            </a:pPr>
            <a:r>
              <a:rPr lang="en-US" altLang="ko-KR" sz="2800" b="1" kern="0" dirty="0" err="1">
                <a:solidFill>
                  <a:sysClr val="windowText" lastClr="000000"/>
                </a:solidFill>
                <a:latin typeface="+mj-ea"/>
                <a:cs typeface="Nanum Gothic" charset="-127"/>
              </a:rPr>
              <a:t>Datasource</a:t>
            </a:r>
            <a:r>
              <a:rPr lang="en-US" altLang="ko-KR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 </a:t>
            </a:r>
            <a:r>
              <a:rPr lang="ko-KR" altLang="en-US" sz="2800" b="1" kern="0" dirty="0">
                <a:solidFill>
                  <a:sysClr val="windowText" lastClr="000000"/>
                </a:solidFill>
                <a:latin typeface="+mj-ea"/>
                <a:cs typeface="Nanum Gothic" charset="-127"/>
              </a:rPr>
              <a:t>관리</a:t>
            </a:r>
            <a:endParaRPr lang="en-US" altLang="ko-KR" sz="2800" b="1" kern="0" dirty="0">
              <a:solidFill>
                <a:srgbClr val="027AC3"/>
              </a:solidFill>
              <a:latin typeface="+mj-ea"/>
              <a:cs typeface="Arial Hebrew Light" charset="-79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126F6D9-DDBD-F04B-BE7D-3B0B3DCD54F3}"/>
              </a:ext>
            </a:extLst>
          </p:cNvPr>
          <p:cNvSpPr/>
          <p:nvPr/>
        </p:nvSpPr>
        <p:spPr>
          <a:xfrm>
            <a:off x="8318834" y="1200152"/>
            <a:ext cx="1815766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</a:pPr>
            <a:r>
              <a:rPr lang="en-US" altLang="ko-KR" b="1" dirty="0"/>
              <a:t>Default Entry</a:t>
            </a:r>
            <a:endParaRPr kumimoji="1" lang="en-US" altLang="ko-KR" sz="1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ECC67D-0555-1F4C-BC9B-3C92C3962A93}"/>
              </a:ext>
            </a:extLst>
          </p:cNvPr>
          <p:cNvSpPr/>
          <p:nvPr/>
        </p:nvSpPr>
        <p:spPr>
          <a:xfrm>
            <a:off x="8305800" y="1609854"/>
            <a:ext cx="3810000" cy="4856714"/>
          </a:xfrm>
          <a:prstGeom prst="rect">
            <a:avLst/>
          </a:prstGeom>
          <a:ln>
            <a:solidFill>
              <a:srgbClr val="6C9EAE"/>
            </a:solidFill>
          </a:ln>
        </p:spPr>
        <p:txBody>
          <a:bodyPr wrap="square">
            <a:spAutoFit/>
          </a:bodyPr>
          <a:lstStyle/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Data source Name</a:t>
            </a:r>
            <a:r>
              <a:rPr kumimoji="1" lang="ko-KR" altLang="en-US" sz="1200" b="1" dirty="0"/>
              <a:t> </a:t>
            </a:r>
            <a:br>
              <a:rPr kumimoji="1" lang="en-US" altLang="ko-KR" sz="1200" dirty="0"/>
            </a:br>
            <a:r>
              <a:rPr kumimoji="1" lang="ko-KR" altLang="en-US" sz="1200" dirty="0"/>
              <a:t> 등록할 </a:t>
            </a:r>
            <a:r>
              <a:rPr kumimoji="1" lang="en-US" altLang="ko-KR" sz="1200" dirty="0"/>
              <a:t>Data Source</a:t>
            </a:r>
            <a:r>
              <a:rPr kumimoji="1" lang="ko-KR" altLang="en-US" sz="1200" dirty="0"/>
              <a:t>를 식별할 수 있는 고유 </a:t>
            </a:r>
            <a:r>
              <a:rPr kumimoji="1" lang="en-US" altLang="ko-KR" sz="1200" dirty="0"/>
              <a:t>Name</a:t>
            </a:r>
            <a:r>
              <a:rPr kumimoji="1" lang="ko-KR" altLang="en-US" sz="1200" dirty="0"/>
              <a:t>을 입력합니다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</a:t>
            </a:r>
            <a:endParaRPr kumimoji="1" lang="en-US" altLang="ko-KR" sz="1200" dirty="0"/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Data source  Driver</a:t>
            </a:r>
            <a:br>
              <a:rPr kumimoji="1" lang="en-US" altLang="ko-KR" sz="1200" dirty="0"/>
            </a:br>
            <a:r>
              <a:rPr kumimoji="1" lang="ko-KR" altLang="en-US" sz="1200" dirty="0"/>
              <a:t>데이터소스의 드라이버를 입력합니다</a:t>
            </a:r>
            <a:r>
              <a:rPr kumimoji="1" lang="en-US" altLang="ko-KR" sz="1200" dirty="0"/>
              <a:t>. </a:t>
            </a:r>
            <a:br>
              <a:rPr kumimoji="1" lang="en-US" altLang="ko-KR" sz="1200" dirty="0"/>
            </a:br>
            <a:r>
              <a:rPr kumimoji="1" lang="en-US" altLang="ko-KR" sz="1000" dirty="0"/>
              <a:t>Ex) MSSQL : </a:t>
            </a:r>
            <a:r>
              <a:rPr kumimoji="1" lang="en-US" altLang="ko-KR" sz="1000" dirty="0" err="1"/>
              <a:t>net.sourceforge.jtds.jdbc.Driver</a:t>
            </a:r>
            <a:br>
              <a:rPr kumimoji="1" lang="en-US" altLang="ko-KR" sz="1000" dirty="0"/>
            </a:br>
            <a:r>
              <a:rPr kumimoji="1" lang="en-US" altLang="ko-KR" sz="1000" dirty="0" err="1"/>
              <a:t>Postgresql</a:t>
            </a:r>
            <a:r>
              <a:rPr kumimoji="1" lang="en-US" altLang="ko-KR" sz="1000" dirty="0"/>
              <a:t> : </a:t>
            </a:r>
            <a:r>
              <a:rPr kumimoji="1" lang="en-US" altLang="ko-KR" sz="1000" dirty="0" err="1"/>
              <a:t>org.postgresql.Driver</a:t>
            </a:r>
            <a:br>
              <a:rPr kumimoji="1" lang="en-US" altLang="ko-KR" sz="1000" dirty="0"/>
            </a:br>
            <a:r>
              <a:rPr kumimoji="1" lang="en-US" altLang="ko-KR" sz="1000" dirty="0"/>
              <a:t>Oracle : </a:t>
            </a:r>
            <a:r>
              <a:rPr kumimoji="1" lang="en-US" altLang="ko-KR" sz="1000" dirty="0" err="1"/>
              <a:t>oracle.jdbc.OracleDriver</a:t>
            </a:r>
            <a:endParaRPr kumimoji="1" lang="en-US" altLang="ko-KR" sz="1000" dirty="0"/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en-US" altLang="ko-KR" sz="1200" b="1" dirty="0"/>
              <a:t>Data source </a:t>
            </a:r>
            <a:r>
              <a:rPr kumimoji="1" lang="en-US" altLang="ko-KR" sz="1200" b="1" dirty="0" err="1"/>
              <a:t>Url</a:t>
            </a:r>
            <a:r>
              <a:rPr kumimoji="1" lang="en-US" altLang="ko-KR" sz="1200" b="1" dirty="0"/>
              <a:t> </a:t>
            </a:r>
            <a:br>
              <a:rPr kumimoji="1" lang="en-US" altLang="ko-KR" sz="1200" dirty="0"/>
            </a:br>
            <a:r>
              <a:rPr kumimoji="1" lang="ko-KR" altLang="en-US" sz="1200" dirty="0"/>
              <a:t>접속</a:t>
            </a:r>
            <a:r>
              <a:rPr kumimoji="1" lang="en-US" altLang="ko-KR" sz="1200" dirty="0"/>
              <a:t> </a:t>
            </a:r>
            <a:r>
              <a:rPr kumimoji="1" lang="en-US" altLang="ko-KR" sz="1200" dirty="0" err="1"/>
              <a:t>url</a:t>
            </a:r>
            <a:r>
              <a:rPr kumimoji="1" lang="ko-KR" altLang="en-US" sz="1200" dirty="0"/>
              <a:t>을 입력한다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호스트와 포트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데이터베이스명이 포함되어있다</a:t>
            </a:r>
            <a:r>
              <a:rPr kumimoji="1" lang="en-US" altLang="ko-KR" sz="1200" dirty="0"/>
              <a:t>.</a:t>
            </a:r>
            <a:br>
              <a:rPr kumimoji="1" lang="en-US" altLang="ko-KR" sz="1200" dirty="0"/>
            </a:br>
            <a:r>
              <a:rPr kumimoji="1" lang="en-US" altLang="ko-KR" sz="1000" dirty="0"/>
              <a:t>Ex) MSSQL</a:t>
            </a:r>
            <a:br>
              <a:rPr kumimoji="1" lang="en-US" altLang="ko-KR" sz="1000" dirty="0"/>
            </a:br>
            <a:r>
              <a:rPr kumimoji="1" lang="ko-KR" altLang="en-US" sz="1000" dirty="0"/>
              <a:t>      </a:t>
            </a:r>
            <a:r>
              <a:rPr kumimoji="1" lang="tr-TR" altLang="ko-KR" sz="1000" dirty="0" err="1"/>
              <a:t>jdbc:jtds:sqlserver</a:t>
            </a:r>
            <a:r>
              <a:rPr kumimoji="1" lang="tr-TR" altLang="ko-KR" sz="1000" dirty="0"/>
              <a:t>://</a:t>
            </a:r>
            <a:r>
              <a:rPr kumimoji="1" lang="en-US" altLang="ko-KR" sz="1000" dirty="0"/>
              <a:t>&lt;HOST&gt;</a:t>
            </a:r>
            <a:r>
              <a:rPr kumimoji="1" lang="tr-TR" altLang="ko-KR" sz="1000" dirty="0"/>
              <a:t>:</a:t>
            </a:r>
            <a:r>
              <a:rPr kumimoji="1" lang="en-US" altLang="ko-KR" sz="1000" dirty="0"/>
              <a:t>&lt;PORT&gt;</a:t>
            </a:r>
            <a:r>
              <a:rPr kumimoji="1" lang="tr-TR" altLang="ko-KR" sz="1000" dirty="0"/>
              <a:t>/</a:t>
            </a:r>
            <a:r>
              <a:rPr kumimoji="1" lang="en-US" altLang="ko-KR" sz="1000" dirty="0"/>
              <a:t>&lt;Database name&gt;</a:t>
            </a:r>
            <a:br>
              <a:rPr kumimoji="1" lang="en-US" altLang="ko-KR" sz="1000" dirty="0"/>
            </a:br>
            <a:r>
              <a:rPr kumimoji="1" lang="en-US" altLang="ko-KR" sz="1000" dirty="0" err="1"/>
              <a:t>Postgresql</a:t>
            </a:r>
            <a:br>
              <a:rPr kumimoji="1" lang="en-US" altLang="ko-KR" sz="1000" dirty="0"/>
            </a:br>
            <a:r>
              <a:rPr kumimoji="1" lang="ko-KR" altLang="en-US" sz="1000" dirty="0"/>
              <a:t>     </a:t>
            </a:r>
            <a:r>
              <a:rPr kumimoji="1" lang="en-US" altLang="ko-KR" sz="1000" dirty="0" err="1"/>
              <a:t>jdbc:postgresql</a:t>
            </a:r>
            <a:r>
              <a:rPr kumimoji="1" lang="en-US" altLang="ko-KR" sz="1000" dirty="0"/>
              <a:t>:// &lt;HOST&gt;</a:t>
            </a:r>
            <a:r>
              <a:rPr kumimoji="1" lang="tr-TR" altLang="ko-KR" sz="1000" dirty="0"/>
              <a:t>:</a:t>
            </a:r>
            <a:r>
              <a:rPr kumimoji="1" lang="en-US" altLang="ko-KR" sz="1000" dirty="0"/>
              <a:t>&lt;PORT&gt;</a:t>
            </a:r>
            <a:r>
              <a:rPr kumimoji="1" lang="tr-TR" altLang="ko-KR" sz="1000" dirty="0"/>
              <a:t>/</a:t>
            </a:r>
            <a:r>
              <a:rPr kumimoji="1" lang="en-US" altLang="ko-KR" sz="1000" dirty="0"/>
              <a:t>&lt;Database name&gt; </a:t>
            </a:r>
            <a:br>
              <a:rPr kumimoji="1" lang="en-US" altLang="ko-KR" sz="1000" dirty="0"/>
            </a:br>
            <a:r>
              <a:rPr kumimoji="1" lang="en-US" altLang="ko-KR" sz="1000" dirty="0"/>
              <a:t>Oracle</a:t>
            </a:r>
            <a:br>
              <a:rPr kumimoji="1" lang="en-US" altLang="ko-KR" sz="1000" dirty="0"/>
            </a:br>
            <a:r>
              <a:rPr kumimoji="1" lang="ko-KR" altLang="en-US" sz="1000" dirty="0"/>
              <a:t>     </a:t>
            </a:r>
            <a:r>
              <a:rPr kumimoji="1" lang="en-US" altLang="ko-KR" sz="1000" dirty="0" err="1"/>
              <a:t>jdbc:oracle:thin</a:t>
            </a:r>
            <a:r>
              <a:rPr kumimoji="1" lang="en-US" altLang="ko-KR" sz="1000" dirty="0"/>
              <a:t>:@&lt;HOST&gt;:&lt;PORT&gt;:&lt;Database name&gt;</a:t>
            </a:r>
          </a:p>
          <a:p>
            <a:pPr marL="228600" indent="-228600">
              <a:lnSpc>
                <a:spcPct val="120000"/>
              </a:lnSpc>
              <a:spcBef>
                <a:spcPct val="30000"/>
              </a:spcBef>
              <a:buFontTx/>
              <a:buAutoNum type="circleNumDbPlain"/>
            </a:pPr>
            <a:r>
              <a:rPr kumimoji="1" lang="ko-KR" altLang="en-US" sz="1200" b="1" dirty="0"/>
              <a:t>계정정보가 있다면 계정을 계정정보를 입력한다</a:t>
            </a:r>
            <a:r>
              <a:rPr kumimoji="1" lang="en-US" altLang="ko-KR" sz="1200" b="1" dirty="0"/>
              <a:t>.</a:t>
            </a:r>
            <a:r>
              <a:rPr kumimoji="1" lang="ko-KR" altLang="en-US" sz="1200" b="1" dirty="0"/>
              <a:t> </a:t>
            </a:r>
            <a:endParaRPr kumimoji="1" lang="en-US" altLang="ko-KR" sz="1200" b="1" dirty="0"/>
          </a:p>
          <a:p>
            <a:pPr lvl="0"/>
            <a:r>
              <a:rPr kumimoji="1" lang="ko-KR" altLang="en-US" sz="1200" dirty="0"/>
              <a:t>데이터소스 등록을 위해 데이터소스 목록에서 </a:t>
            </a:r>
            <a:r>
              <a:rPr kumimoji="1" lang="en-US" altLang="ko-KR" sz="1200" dirty="0"/>
              <a:t>Create </a:t>
            </a:r>
            <a:r>
              <a:rPr kumimoji="1" lang="ko-KR" altLang="en-US" sz="1200" dirty="0"/>
              <a:t>버튼을 클릭하여 데이터소스 등록 화면으로 이동합니다</a:t>
            </a:r>
            <a:r>
              <a:rPr kumimoji="1" lang="en-US" altLang="ko-KR" sz="1200" dirty="0"/>
              <a:t>.</a:t>
            </a:r>
          </a:p>
          <a:p>
            <a:pPr lvl="0"/>
            <a:r>
              <a:rPr kumimoji="1" lang="ko-KR" altLang="en-US" sz="1200" dirty="0"/>
              <a:t>데이터소스 유형에 맞는 입력 항목을 입력하고 </a:t>
            </a:r>
            <a:r>
              <a:rPr kumimoji="1" lang="en-US" altLang="ko-KR" sz="1200" dirty="0"/>
              <a:t>Save </a:t>
            </a:r>
            <a:r>
              <a:rPr kumimoji="1" lang="ko-KR" altLang="en-US" sz="1200" dirty="0"/>
              <a:t>버튼을 클릭하면 데이터소스 등록이 완료됩니다</a:t>
            </a:r>
            <a:r>
              <a:rPr lang="en-US" altLang="ko-KR" sz="1200" dirty="0"/>
              <a:t>.</a:t>
            </a:r>
            <a:endParaRPr kumimoji="1"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609854"/>
            <a:ext cx="7200203" cy="3816501"/>
          </a:xfrm>
          <a:prstGeom prst="rect">
            <a:avLst/>
          </a:prstGeom>
        </p:spPr>
      </p:pic>
      <p:sp>
        <p:nvSpPr>
          <p:cNvPr id="20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1" y="2154806"/>
            <a:ext cx="3276600" cy="201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9BB9EC64-1255-134B-AB14-123FFA2D3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399" y="2154806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①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1" y="2379377"/>
            <a:ext cx="3276600" cy="201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9" name="TextBox 18">
            <a:extLst>
              <a:ext uri="{FF2B5EF4-FFF2-40B4-BE49-F238E27FC236}">
                <a16:creationId xmlns:a16="http://schemas.microsoft.com/office/drawing/2014/main" id="{0C5AC1F5-126D-7944-BE02-6E0E407A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398" y="2378149"/>
            <a:ext cx="28257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②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C05A2CED-1F8E-E543-8598-A3764ADB2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398" y="2581096"/>
            <a:ext cx="2825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③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67D94B6A-AA7E-2644-AD41-1BF4C53FC2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9664" y="2806636"/>
            <a:ext cx="282575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eaLnBrk="0" fontAlgn="base" hangingPunct="0"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eaLnBrk="1" latinLnBrk="1" hangingPunct="1"/>
            <a:r>
              <a:rPr kumimoji="1" lang="ko-KR" altLang="en-US" sz="1200" b="1" dirty="0">
                <a:solidFill>
                  <a:srgbClr val="FF0000"/>
                </a:solidFill>
              </a:rPr>
              <a:t>④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6201" y="2604494"/>
            <a:ext cx="3276600" cy="20171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  <p:sp>
        <p:nvSpPr>
          <p:cNvPr id="24" name="직사각형 13">
            <a:extLst>
              <a:ext uri="{FF2B5EF4-FFF2-40B4-BE49-F238E27FC236}">
                <a16:creationId xmlns:a16="http://schemas.microsoft.com/office/drawing/2014/main" id="{90A73060-7A54-F14E-A2A0-1AC864524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72" y="2825263"/>
            <a:ext cx="3276600" cy="43220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177800" indent="-177800" algn="ctr">
              <a:lnSpc>
                <a:spcPct val="120000"/>
              </a:lnSpc>
              <a:spcBef>
                <a:spcPct val="30000"/>
              </a:spcBef>
              <a:buFont typeface="Wingdings" pitchFamily="2" charset="2"/>
              <a:buNone/>
            </a:pPr>
            <a:endParaRPr kumimoji="1"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90536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25891</TotalTime>
  <Words>1979</Words>
  <Application>Microsoft Macintosh PowerPoint</Application>
  <PresentationFormat>와이드스크린</PresentationFormat>
  <Paragraphs>401</Paragraphs>
  <Slides>41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2" baseType="lpstr">
      <vt:lpstr>맑은 고딕</vt:lpstr>
      <vt:lpstr>Nanum Gothic</vt:lpstr>
      <vt:lpstr>NanumBarunGothic</vt:lpstr>
      <vt:lpstr>Arial</vt:lpstr>
      <vt:lpstr>Arial Hebrew</vt:lpstr>
      <vt:lpstr>Arial Hebrew Light</vt:lpstr>
      <vt:lpstr>Arial Hebrew Scholar Light</vt:lpstr>
      <vt:lpstr>Calibri</vt:lpstr>
      <vt:lpstr>Tahoma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SAP PPT Template</dc:title>
  <dc:creator>SAP</dc:creator>
  <cp:keywords>2017/16:9/white</cp:keywords>
  <cp:lastModifiedBy>Microsoft Office User</cp:lastModifiedBy>
  <cp:revision>605</cp:revision>
  <cp:lastPrinted>2019-01-14T08:25:19Z</cp:lastPrinted>
  <dcterms:created xsi:type="dcterms:W3CDTF">2017-12-19T06:03:32Z</dcterms:created>
  <dcterms:modified xsi:type="dcterms:W3CDTF">2022-01-14T05:36:03Z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2017-10-23T00:00:00Z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2017-12-19T00:00:00Z</vt:filetime>
  </property>
</Properties>
</file>